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 id="2147483805" r:id="rId2"/>
  </p:sldMasterIdLst>
  <p:notesMasterIdLst>
    <p:notesMasterId r:id="rId18"/>
  </p:notesMasterIdLst>
  <p:handoutMasterIdLst>
    <p:handoutMasterId r:id="rId19"/>
  </p:handoutMasterIdLst>
  <p:sldIdLst>
    <p:sldId id="504" r:id="rId3"/>
    <p:sldId id="538" r:id="rId4"/>
    <p:sldId id="543" r:id="rId5"/>
    <p:sldId id="542" r:id="rId6"/>
    <p:sldId id="537" r:id="rId7"/>
    <p:sldId id="539" r:id="rId8"/>
    <p:sldId id="550" r:id="rId9"/>
    <p:sldId id="551" r:id="rId10"/>
    <p:sldId id="552" r:id="rId11"/>
    <p:sldId id="548" r:id="rId12"/>
    <p:sldId id="555" r:id="rId13"/>
    <p:sldId id="553" r:id="rId14"/>
    <p:sldId id="554" r:id="rId15"/>
    <p:sldId id="556" r:id="rId16"/>
    <p:sldId id="547" r:id="rId17"/>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elsea Liedstrand" initials="CL" lastIdx="2" clrIdx="0"/>
  <p:cmAuthor id="1" name="Microsoft Office User" initials="MOU" lastIdx="1" clrIdx="1">
    <p:extLst/>
  </p:cmAuthor>
  <p:cmAuthor id="2" name="Erinn Dumas" initials="ED" lastIdx="8"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5F76"/>
    <a:srgbClr val="E7ECDE"/>
    <a:srgbClr val="477FB4"/>
    <a:srgbClr val="244061"/>
    <a:srgbClr val="FFFF66"/>
    <a:srgbClr val="FFCCCC"/>
    <a:srgbClr val="99FF66"/>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23" autoAdjust="0"/>
    <p:restoredTop sz="82199" autoAdjust="0"/>
  </p:normalViewPr>
  <p:slideViewPr>
    <p:cSldViewPr snapToGrid="0">
      <p:cViewPr varScale="1">
        <p:scale>
          <a:sx n="94" d="100"/>
          <a:sy n="94" d="100"/>
        </p:scale>
        <p:origin x="2226" y="84"/>
      </p:cViewPr>
      <p:guideLst>
        <p:guide orient="horz" pos="2160"/>
        <p:guide pos="2880"/>
      </p:guideLst>
    </p:cSldViewPr>
  </p:slideViewPr>
  <p:notesTextViewPr>
    <p:cViewPr>
      <p:scale>
        <a:sx n="1" d="1"/>
        <a:sy n="1" d="1"/>
      </p:scale>
      <p:origin x="0" y="0"/>
    </p:cViewPr>
  </p:notesTextViewPr>
  <p:notesViewPr>
    <p:cSldViewPr snapToGrid="0">
      <p:cViewPr varScale="1">
        <p:scale>
          <a:sx n="65" d="100"/>
          <a:sy n="65" d="100"/>
        </p:scale>
        <p:origin x="3082"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6" tIns="46658" rIns="93316" bIns="46658" rtlCol="0"/>
          <a:lstStyle>
            <a:lvl1pPr algn="l">
              <a:defRPr sz="1200"/>
            </a:lvl1pPr>
          </a:lstStyle>
          <a:p>
            <a:endParaRPr lang="en-US" dirty="0"/>
          </a:p>
        </p:txBody>
      </p:sp>
      <p:sp>
        <p:nvSpPr>
          <p:cNvPr id="3" name="Date Placeholder 2"/>
          <p:cNvSpPr>
            <a:spLocks noGrp="1"/>
          </p:cNvSpPr>
          <p:nvPr>
            <p:ph type="dt" sz="quarter" idx="1"/>
          </p:nvPr>
        </p:nvSpPr>
        <p:spPr>
          <a:xfrm>
            <a:off x="3978133" y="0"/>
            <a:ext cx="3043343" cy="465455"/>
          </a:xfrm>
          <a:prstGeom prst="rect">
            <a:avLst/>
          </a:prstGeom>
        </p:spPr>
        <p:txBody>
          <a:bodyPr vert="horz" lIns="93316" tIns="46658" rIns="93316" bIns="46658" rtlCol="0"/>
          <a:lstStyle>
            <a:lvl1pPr algn="r">
              <a:defRPr sz="1200"/>
            </a:lvl1pPr>
          </a:lstStyle>
          <a:p>
            <a:fld id="{9455F2F5-C310-44E2-B0D3-D57789E4C614}" type="datetimeFigureOut">
              <a:rPr lang="en-US" smtClean="0"/>
              <a:t>10/10/2018</a:t>
            </a:fld>
            <a:endParaRPr lang="en-US" dirty="0"/>
          </a:p>
        </p:txBody>
      </p:sp>
      <p:sp>
        <p:nvSpPr>
          <p:cNvPr id="4" name="Footer Placeholder 3"/>
          <p:cNvSpPr>
            <a:spLocks noGrp="1"/>
          </p:cNvSpPr>
          <p:nvPr>
            <p:ph type="ftr" sz="quarter" idx="2"/>
          </p:nvPr>
        </p:nvSpPr>
        <p:spPr>
          <a:xfrm>
            <a:off x="0" y="8842029"/>
            <a:ext cx="3043343" cy="465455"/>
          </a:xfrm>
          <a:prstGeom prst="rect">
            <a:avLst/>
          </a:prstGeom>
        </p:spPr>
        <p:txBody>
          <a:bodyPr vert="horz" lIns="93316" tIns="46658" rIns="93316" bIns="46658"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8133" y="8842029"/>
            <a:ext cx="3043343" cy="465455"/>
          </a:xfrm>
          <a:prstGeom prst="rect">
            <a:avLst/>
          </a:prstGeom>
        </p:spPr>
        <p:txBody>
          <a:bodyPr vert="horz" lIns="93316" tIns="46658" rIns="93316" bIns="46658" rtlCol="0" anchor="b"/>
          <a:lstStyle>
            <a:lvl1pPr algn="r">
              <a:defRPr sz="1200"/>
            </a:lvl1pPr>
          </a:lstStyle>
          <a:p>
            <a:fld id="{F1403155-7984-4EDF-97EA-90E94C299F87}" type="slidenum">
              <a:rPr lang="en-US" smtClean="0"/>
              <a:t>‹#›</a:t>
            </a:fld>
            <a:endParaRPr lang="en-US" dirty="0"/>
          </a:p>
        </p:txBody>
      </p:sp>
    </p:spTree>
    <p:extLst>
      <p:ext uri="{BB962C8B-B14F-4D97-AF65-F5344CB8AC3E}">
        <p14:creationId xmlns:p14="http://schemas.microsoft.com/office/powerpoint/2010/main" val="42098541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3343" cy="467072"/>
          </a:xfrm>
          <a:prstGeom prst="rect">
            <a:avLst/>
          </a:prstGeom>
        </p:spPr>
        <p:txBody>
          <a:bodyPr vert="horz" lIns="93316" tIns="46658" rIns="93316" bIns="46658" rtlCol="0"/>
          <a:lstStyle>
            <a:lvl1pPr algn="l">
              <a:defRPr sz="1200"/>
            </a:lvl1pPr>
          </a:lstStyle>
          <a:p>
            <a:endParaRPr lang="en-US" dirty="0"/>
          </a:p>
        </p:txBody>
      </p:sp>
      <p:sp>
        <p:nvSpPr>
          <p:cNvPr id="3" name="Date Placeholder 2"/>
          <p:cNvSpPr>
            <a:spLocks noGrp="1"/>
          </p:cNvSpPr>
          <p:nvPr>
            <p:ph type="dt" idx="1"/>
          </p:nvPr>
        </p:nvSpPr>
        <p:spPr>
          <a:xfrm>
            <a:off x="3978133" y="1"/>
            <a:ext cx="3043343" cy="467072"/>
          </a:xfrm>
          <a:prstGeom prst="rect">
            <a:avLst/>
          </a:prstGeom>
        </p:spPr>
        <p:txBody>
          <a:bodyPr vert="horz" lIns="93316" tIns="46658" rIns="93316" bIns="46658" rtlCol="0"/>
          <a:lstStyle>
            <a:lvl1pPr algn="r">
              <a:defRPr sz="1200"/>
            </a:lvl1pPr>
          </a:lstStyle>
          <a:p>
            <a:fld id="{EB838DC0-9D0F-4B0A-8426-8A7719408654}" type="datetimeFigureOut">
              <a:rPr lang="en-US" smtClean="0"/>
              <a:t>10/10/2018</a:t>
            </a:fld>
            <a:endParaRPr lang="en-US" dirty="0"/>
          </a:p>
        </p:txBody>
      </p:sp>
      <p:sp>
        <p:nvSpPr>
          <p:cNvPr id="4" name="Slide Image Placeholder 3"/>
          <p:cNvSpPr>
            <a:spLocks noGrp="1" noRot="1" noChangeAspect="1"/>
          </p:cNvSpPr>
          <p:nvPr>
            <p:ph type="sldImg" idx="2"/>
          </p:nvPr>
        </p:nvSpPr>
        <p:spPr>
          <a:xfrm>
            <a:off x="1416050" y="1163638"/>
            <a:ext cx="4191000" cy="3143250"/>
          </a:xfrm>
          <a:prstGeom prst="rect">
            <a:avLst/>
          </a:prstGeom>
          <a:noFill/>
          <a:ln w="12700">
            <a:solidFill>
              <a:prstClr val="black"/>
            </a:solidFill>
          </a:ln>
        </p:spPr>
        <p:txBody>
          <a:bodyPr vert="horz" lIns="93316" tIns="46658" rIns="93316" bIns="46658" rtlCol="0" anchor="ctr"/>
          <a:lstStyle/>
          <a:p>
            <a:endParaRPr lang="en-US" dirty="0"/>
          </a:p>
        </p:txBody>
      </p:sp>
      <p:sp>
        <p:nvSpPr>
          <p:cNvPr id="5" name="Notes Placeholder 4"/>
          <p:cNvSpPr>
            <a:spLocks noGrp="1"/>
          </p:cNvSpPr>
          <p:nvPr>
            <p:ph type="body" sz="quarter" idx="3"/>
          </p:nvPr>
        </p:nvSpPr>
        <p:spPr>
          <a:xfrm>
            <a:off x="702311" y="4480005"/>
            <a:ext cx="5618480" cy="3665459"/>
          </a:xfrm>
          <a:prstGeom prst="rect">
            <a:avLst/>
          </a:prstGeom>
        </p:spPr>
        <p:txBody>
          <a:bodyPr vert="horz" lIns="93316" tIns="46658" rIns="93316" bIns="4665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1"/>
            <a:ext cx="3043343" cy="467071"/>
          </a:xfrm>
          <a:prstGeom prst="rect">
            <a:avLst/>
          </a:prstGeom>
        </p:spPr>
        <p:txBody>
          <a:bodyPr vert="horz" lIns="93316" tIns="46658" rIns="93316" bIns="4665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3" y="8842031"/>
            <a:ext cx="3043343" cy="467071"/>
          </a:xfrm>
          <a:prstGeom prst="rect">
            <a:avLst/>
          </a:prstGeom>
        </p:spPr>
        <p:txBody>
          <a:bodyPr vert="horz" lIns="93316" tIns="46658" rIns="93316" bIns="46658" rtlCol="0" anchor="b"/>
          <a:lstStyle>
            <a:lvl1pPr algn="r">
              <a:defRPr sz="1200"/>
            </a:lvl1pPr>
          </a:lstStyle>
          <a:p>
            <a:fld id="{2CD18DD4-9FCC-4CD1-832C-A3FF830FC07E}" type="slidenum">
              <a:rPr lang="en-US" smtClean="0"/>
              <a:t>‹#›</a:t>
            </a:fld>
            <a:endParaRPr lang="en-US" dirty="0"/>
          </a:p>
        </p:txBody>
      </p:sp>
    </p:spTree>
    <p:extLst>
      <p:ext uri="{BB962C8B-B14F-4D97-AF65-F5344CB8AC3E}">
        <p14:creationId xmlns:p14="http://schemas.microsoft.com/office/powerpoint/2010/main" val="2843840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en-US" dirty="0"/>
          </a:p>
        </p:txBody>
      </p:sp>
      <p:sp>
        <p:nvSpPr>
          <p:cNvPr id="4" name="Slide Number Placeholder 3"/>
          <p:cNvSpPr>
            <a:spLocks noGrp="1"/>
          </p:cNvSpPr>
          <p:nvPr>
            <p:ph type="sldNum" sz="quarter" idx="10"/>
          </p:nvPr>
        </p:nvSpPr>
        <p:spPr/>
        <p:txBody>
          <a:bodyPr/>
          <a:lstStyle/>
          <a:p>
            <a:fld id="{2CD18DD4-9FCC-4CD1-832C-A3FF830FC07E}" type="slidenum">
              <a:rPr lang="en-US" smtClean="0"/>
              <a:t>1</a:t>
            </a:fld>
            <a:endParaRPr lang="en-US" dirty="0"/>
          </a:p>
        </p:txBody>
      </p:sp>
    </p:spTree>
    <p:extLst>
      <p:ext uri="{BB962C8B-B14F-4D97-AF65-F5344CB8AC3E}">
        <p14:creationId xmlns:p14="http://schemas.microsoft.com/office/powerpoint/2010/main" val="172698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D18DD4-9FCC-4CD1-832C-A3FF830FC07E}" type="slidenum">
              <a:rPr lang="en-US" smtClean="0"/>
              <a:t>2</a:t>
            </a:fld>
            <a:endParaRPr lang="en-US" dirty="0"/>
          </a:p>
        </p:txBody>
      </p:sp>
    </p:spTree>
    <p:extLst>
      <p:ext uri="{BB962C8B-B14F-4D97-AF65-F5344CB8AC3E}">
        <p14:creationId xmlns:p14="http://schemas.microsoft.com/office/powerpoint/2010/main" val="3915990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D18DD4-9FCC-4CD1-832C-A3FF830FC07E}" type="slidenum">
              <a:rPr lang="en-US" smtClean="0"/>
              <a:t>3</a:t>
            </a:fld>
            <a:endParaRPr lang="en-US" dirty="0"/>
          </a:p>
        </p:txBody>
      </p:sp>
    </p:spTree>
    <p:extLst>
      <p:ext uri="{BB962C8B-B14F-4D97-AF65-F5344CB8AC3E}">
        <p14:creationId xmlns:p14="http://schemas.microsoft.com/office/powerpoint/2010/main" val="1206903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t>4/26/18 The DC Court of Appeals did not say the plan cld not proceed. They vacated the zoning order, and remanded the case back to the DC Zoning Commission to clarify the following five main points about the proposed development plan:</a:t>
            </a:r>
          </a:p>
          <a:p>
            <a:pPr rtl="0"/>
            <a:endParaRPr lang="en-US" b="0" dirty="0">
              <a:effectLst/>
            </a:endParaRPr>
          </a:p>
          <a:p>
            <a:pPr rtl="0"/>
            <a:r>
              <a:rPr lang="en-US" dirty="0"/>
              <a:t>(1) Explain its decision to approve a development characterized by high-density clusters that exceed the density suggested by Policy FSS-2.3.1 of the Comprehensive Plan;</a:t>
            </a:r>
            <a:endParaRPr lang="en-US" b="0" dirty="0">
              <a:effectLst/>
            </a:endParaRPr>
          </a:p>
          <a:p>
            <a:pPr rtl="0"/>
            <a:r>
              <a:rPr lang="en-US" dirty="0"/>
              <a:t>(2) Explain the inconsistency between the Barry Farm Small Area Plan’s suggested unit affordability mix and the Applicant’s proposed distribution;</a:t>
            </a:r>
            <a:endParaRPr lang="en-US" b="0" dirty="0">
              <a:effectLst/>
            </a:endParaRPr>
          </a:p>
          <a:p>
            <a:pPr rtl="0"/>
            <a:br>
              <a:rPr lang="en-US" b="0" dirty="0">
                <a:effectLst/>
              </a:rPr>
            </a:br>
            <a:r>
              <a:rPr lang="en-US" dirty="0"/>
              <a:t>(3) Address the specific adverse impacts raised by Barry Farm residents and consider the loss of their current amenities as an adverse effect;</a:t>
            </a:r>
            <a:endParaRPr lang="en-US" b="0" dirty="0">
              <a:effectLst/>
            </a:endParaRPr>
          </a:p>
          <a:p>
            <a:pPr rtl="0"/>
            <a:br>
              <a:rPr lang="en-US" b="0" dirty="0">
                <a:effectLst/>
              </a:rPr>
            </a:br>
            <a:r>
              <a:rPr lang="en-US" dirty="0"/>
              <a:t>(4) Address the adequacy of the relocation plan in order to gauge the overall adverse impact of the proposed PUD; and</a:t>
            </a:r>
            <a:endParaRPr lang="en-US" b="0" dirty="0">
              <a:effectLst/>
            </a:endParaRPr>
          </a:p>
          <a:p>
            <a:pPr rtl="0"/>
            <a:br>
              <a:rPr lang="en-US" b="0" dirty="0">
                <a:effectLst/>
              </a:rPr>
            </a:br>
            <a:r>
              <a:rPr lang="en-US" dirty="0"/>
              <a:t>(5) Reconcile the dispute between the conclusion that the Applicant will “guarantee that [current residents] can return to the PUD Site after redevelopment if they choose to do so” and that fact that there will be insufficient housing on the PUD site to accommodate all 380 families, should they wish to return.</a:t>
            </a:r>
            <a:endParaRPr lang="en-US" b="0" dirty="0">
              <a:effectLst/>
            </a:endParaRPr>
          </a:p>
          <a:p>
            <a:endParaRPr lang="en-US" dirty="0"/>
          </a:p>
        </p:txBody>
      </p:sp>
      <p:sp>
        <p:nvSpPr>
          <p:cNvPr id="4" name="Slide Number Placeholder 3"/>
          <p:cNvSpPr>
            <a:spLocks noGrp="1"/>
          </p:cNvSpPr>
          <p:nvPr>
            <p:ph type="sldNum" sz="quarter" idx="5"/>
          </p:nvPr>
        </p:nvSpPr>
        <p:spPr/>
        <p:txBody>
          <a:bodyPr/>
          <a:lstStyle/>
          <a:p>
            <a:fld id="{2CD18DD4-9FCC-4CD1-832C-A3FF830FC07E}" type="slidenum">
              <a:rPr lang="en-US" smtClean="0"/>
              <a:t>4</a:t>
            </a:fld>
            <a:endParaRPr lang="en-US" dirty="0"/>
          </a:p>
        </p:txBody>
      </p:sp>
    </p:spTree>
    <p:extLst>
      <p:ext uri="{BB962C8B-B14F-4D97-AF65-F5344CB8AC3E}">
        <p14:creationId xmlns:p14="http://schemas.microsoft.com/office/powerpoint/2010/main" val="998053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7">
              <a:defRPr/>
            </a:pPr>
            <a:endParaRPr lang="en-US" dirty="0"/>
          </a:p>
          <a:p>
            <a:pPr rtl="0" fontAlgn="base"/>
            <a:r>
              <a:rPr lang="en-US" dirty="0"/>
              <a:t>Every household that lived at Barry Farm on or after October 11, 2012 and is lease compliant per DCHA standards has a right to return to the redeveloped Barry Farm.   That right to return lasts until the household moves into a redeveloped unit. So, it does not matter when the household moves, there is still a right to return if that date is met.</a:t>
            </a:r>
          </a:p>
          <a:p>
            <a:pPr marL="0" marR="0" lvl="0" indent="0" algn="l" defTabSz="914400" rtl="0" eaLnBrk="1" fontAlgn="base" latinLnBrk="0" hangingPunct="1">
              <a:lnSpc>
                <a:spcPct val="100000"/>
              </a:lnSpc>
              <a:spcBef>
                <a:spcPts val="0"/>
              </a:spcBef>
              <a:spcAft>
                <a:spcPts val="0"/>
              </a:spcAft>
              <a:buClrTx/>
              <a:buSzTx/>
              <a:buFontTx/>
              <a:buNone/>
              <a:tabLst/>
              <a:defRPr/>
            </a:pPr>
            <a:br>
              <a:rPr lang="en-US" b="0" dirty="0">
                <a:effectLst/>
              </a:rPr>
            </a:br>
            <a:r>
              <a:rPr lang="en-US" dirty="0"/>
              <a:t>Leasing criteria for the new units at Barry Farm that do not set a higher bar for return than what it takes to lease in traditional public housing.</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dirty="0"/>
          </a:p>
          <a:p>
            <a:pPr rtl="0" fontAlgn="base"/>
            <a:r>
              <a:rPr lang="en-US" dirty="0"/>
              <a:t>BF plan will include building units that fit the needs of families at the time of their return, which includes large 4-, 5-, and 6-bedroom units for families.  DCHA Resolution 16-06 says families have a right to units that fit their household size at the time of return, and we will deliver those units for each returning family.</a:t>
            </a:r>
          </a:p>
          <a:p>
            <a:pPr rtl="0" fontAlgn="base"/>
            <a:br>
              <a:rPr lang="en-US" b="0" dirty="0">
                <a:effectLst/>
              </a:rPr>
            </a:br>
            <a:r>
              <a:rPr lang="en-US" dirty="0"/>
              <a:t>WE want to bring back a significant number of the replacement units, including large bedroom sizes, in the first phase.  </a:t>
            </a:r>
          </a:p>
        </p:txBody>
      </p:sp>
      <p:sp>
        <p:nvSpPr>
          <p:cNvPr id="4" name="Slide Number Placeholder 3"/>
          <p:cNvSpPr>
            <a:spLocks noGrp="1"/>
          </p:cNvSpPr>
          <p:nvPr>
            <p:ph type="sldNum" sz="quarter" idx="10"/>
          </p:nvPr>
        </p:nvSpPr>
        <p:spPr/>
        <p:txBody>
          <a:bodyPr/>
          <a:lstStyle/>
          <a:p>
            <a:pPr defTabSz="921073">
              <a:defRPr/>
            </a:pPr>
            <a:fld id="{2CD18DD4-9FCC-4CD1-832C-A3FF830FC07E}" type="slidenum">
              <a:rPr lang="en-US">
                <a:solidFill>
                  <a:prstClr val="black"/>
                </a:solidFill>
                <a:latin typeface="Calibri"/>
              </a:rPr>
              <a:pPr defTabSz="921073">
                <a:defRPr/>
              </a:pPr>
              <a:t>5</a:t>
            </a:fld>
            <a:endParaRPr lang="en-US" dirty="0">
              <a:solidFill>
                <a:prstClr val="black"/>
              </a:solidFill>
              <a:latin typeface="Calibri"/>
            </a:endParaRPr>
          </a:p>
        </p:txBody>
      </p:sp>
    </p:spTree>
    <p:extLst>
      <p:ext uri="{BB962C8B-B14F-4D97-AF65-F5344CB8AC3E}">
        <p14:creationId xmlns:p14="http://schemas.microsoft.com/office/powerpoint/2010/main" val="2001977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D18DD4-9FCC-4CD1-832C-A3FF830FC07E}" type="slidenum">
              <a:rPr lang="en-US" smtClean="0"/>
              <a:t>7</a:t>
            </a:fld>
            <a:endParaRPr lang="en-US" dirty="0"/>
          </a:p>
        </p:txBody>
      </p:sp>
    </p:spTree>
    <p:extLst>
      <p:ext uri="{BB962C8B-B14F-4D97-AF65-F5344CB8AC3E}">
        <p14:creationId xmlns:p14="http://schemas.microsoft.com/office/powerpoint/2010/main" val="1051047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Commty Center to host services like adult literacy programs, job training, or cmmty food pantry</a:t>
            </a:r>
          </a:p>
          <a:p>
            <a:endParaRPr lang="en-US" dirty="0"/>
          </a:p>
        </p:txBody>
      </p:sp>
      <p:sp>
        <p:nvSpPr>
          <p:cNvPr id="4" name="Slide Number Placeholder 3"/>
          <p:cNvSpPr>
            <a:spLocks noGrp="1"/>
          </p:cNvSpPr>
          <p:nvPr>
            <p:ph type="sldNum" sz="quarter" idx="5"/>
          </p:nvPr>
        </p:nvSpPr>
        <p:spPr/>
        <p:txBody>
          <a:bodyPr/>
          <a:lstStyle/>
          <a:p>
            <a:fld id="{2CD18DD4-9FCC-4CD1-832C-A3FF830FC07E}" type="slidenum">
              <a:rPr lang="en-US" smtClean="0"/>
              <a:t>9</a:t>
            </a:fld>
            <a:endParaRPr lang="en-US" dirty="0"/>
          </a:p>
        </p:txBody>
      </p:sp>
    </p:spTree>
    <p:extLst>
      <p:ext uri="{BB962C8B-B14F-4D97-AF65-F5344CB8AC3E}">
        <p14:creationId xmlns:p14="http://schemas.microsoft.com/office/powerpoint/2010/main" val="3857479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D18DD4-9FCC-4CD1-832C-A3FF830FC07E}" type="slidenum">
              <a:rPr lang="en-US" smtClean="0"/>
              <a:t>12</a:t>
            </a:fld>
            <a:endParaRPr lang="en-US" dirty="0"/>
          </a:p>
        </p:txBody>
      </p:sp>
    </p:spTree>
    <p:extLst>
      <p:ext uri="{BB962C8B-B14F-4D97-AF65-F5344CB8AC3E}">
        <p14:creationId xmlns:p14="http://schemas.microsoft.com/office/powerpoint/2010/main" val="1376423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D18DD4-9FCC-4CD1-832C-A3FF830FC07E}" type="slidenum">
              <a:rPr lang="en-US" smtClean="0"/>
              <a:t>13</a:t>
            </a:fld>
            <a:endParaRPr lang="en-US" dirty="0"/>
          </a:p>
        </p:txBody>
      </p:sp>
    </p:spTree>
    <p:extLst>
      <p:ext uri="{BB962C8B-B14F-4D97-AF65-F5344CB8AC3E}">
        <p14:creationId xmlns:p14="http://schemas.microsoft.com/office/powerpoint/2010/main" val="26279882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2CD18DD4-9FCC-4CD1-832C-A3FF830FC07E}" type="slidenum">
              <a:rPr lang="en-US" smtClean="0"/>
              <a:t>14</a:t>
            </a:fld>
            <a:endParaRPr lang="en-US" dirty="0"/>
          </a:p>
        </p:txBody>
      </p:sp>
    </p:spTree>
    <p:extLst>
      <p:ext uri="{BB962C8B-B14F-4D97-AF65-F5344CB8AC3E}">
        <p14:creationId xmlns:p14="http://schemas.microsoft.com/office/powerpoint/2010/main" val="3958265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2CD18DD4-9FCC-4CD1-832C-A3FF830FC07E}" type="slidenum">
              <a:rPr lang="en-US" smtClean="0"/>
              <a:t>15</a:t>
            </a:fld>
            <a:endParaRPr lang="en-US" dirty="0"/>
          </a:p>
        </p:txBody>
      </p:sp>
    </p:spTree>
    <p:extLst>
      <p:ext uri="{BB962C8B-B14F-4D97-AF65-F5344CB8AC3E}">
        <p14:creationId xmlns:p14="http://schemas.microsoft.com/office/powerpoint/2010/main" val="3958265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5F0D2-BD24-4B1F-A33C-91F7B66A6342}"/>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B6DBE7-38AB-4165-BAEA-26F5809B158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6FE776-E0F1-4603-90C1-D6441E7B8E2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E8D68B9B-32B4-420D-98EA-D8B6A8B4A0B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6B0677A-A5B7-4910-815E-623890E6353F}"/>
              </a:ext>
            </a:extLst>
          </p:cNvPr>
          <p:cNvSpPr>
            <a:spLocks noGrp="1"/>
          </p:cNvSpPr>
          <p:nvPr>
            <p:ph type="sldNum" sz="quarter" idx="12"/>
          </p:nvPr>
        </p:nvSpPr>
        <p:spPr/>
        <p:txBody>
          <a:bodyPr/>
          <a:lstStyle/>
          <a:p>
            <a:fld id="{B1C38DC9-0154-4918-8CA0-7DFF9EC374FB}" type="slidenum">
              <a:rPr lang="en-US" smtClean="0"/>
              <a:t>‹#›</a:t>
            </a:fld>
            <a:endParaRPr lang="en-US" dirty="0"/>
          </a:p>
        </p:txBody>
      </p:sp>
    </p:spTree>
    <p:extLst>
      <p:ext uri="{BB962C8B-B14F-4D97-AF65-F5344CB8AC3E}">
        <p14:creationId xmlns:p14="http://schemas.microsoft.com/office/powerpoint/2010/main" val="3909136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E5832-71E4-4A30-94FE-BB44A4DF79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6EF20A-3362-428E-A511-DF74C002630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1D015C-5D1E-4885-B01C-757567C147CD}"/>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4FAA6A2-8E8C-4AB0-BCE5-2ECC67B1484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8044440-ECF9-47DF-A724-FAC3D82427BF}"/>
              </a:ext>
            </a:extLst>
          </p:cNvPr>
          <p:cNvSpPr>
            <a:spLocks noGrp="1"/>
          </p:cNvSpPr>
          <p:nvPr>
            <p:ph type="sldNum" sz="quarter" idx="12"/>
          </p:nvPr>
        </p:nvSpPr>
        <p:spPr/>
        <p:txBody>
          <a:bodyPr/>
          <a:lstStyle/>
          <a:p>
            <a:fld id="{B1C38DC9-0154-4918-8CA0-7DFF9EC374FB}" type="slidenum">
              <a:rPr lang="en-US" smtClean="0"/>
              <a:t>‹#›</a:t>
            </a:fld>
            <a:endParaRPr lang="en-US" dirty="0"/>
          </a:p>
        </p:txBody>
      </p:sp>
    </p:spTree>
    <p:extLst>
      <p:ext uri="{BB962C8B-B14F-4D97-AF65-F5344CB8AC3E}">
        <p14:creationId xmlns:p14="http://schemas.microsoft.com/office/powerpoint/2010/main" val="2088045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34FA6-6C22-4B52-AEFA-8B4CEDC6C6C4}"/>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D3FA9F-9C6F-441A-A84F-D3CA687BA9CA}"/>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9A2C719-5ABA-4B3F-9297-6E1E5BA4011E}"/>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03B811C4-28CE-4393-9A11-4DC6E3A203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9B89EE-B7CB-413C-A381-230AAF7EBEBE}"/>
              </a:ext>
            </a:extLst>
          </p:cNvPr>
          <p:cNvSpPr>
            <a:spLocks noGrp="1"/>
          </p:cNvSpPr>
          <p:nvPr>
            <p:ph type="sldNum" sz="quarter" idx="12"/>
          </p:nvPr>
        </p:nvSpPr>
        <p:spPr/>
        <p:txBody>
          <a:bodyPr/>
          <a:lstStyle/>
          <a:p>
            <a:fld id="{B1C38DC9-0154-4918-8CA0-7DFF9EC374FB}" type="slidenum">
              <a:rPr lang="en-US" smtClean="0"/>
              <a:t>‹#›</a:t>
            </a:fld>
            <a:endParaRPr lang="en-US" dirty="0"/>
          </a:p>
        </p:txBody>
      </p:sp>
    </p:spTree>
    <p:extLst>
      <p:ext uri="{BB962C8B-B14F-4D97-AF65-F5344CB8AC3E}">
        <p14:creationId xmlns:p14="http://schemas.microsoft.com/office/powerpoint/2010/main" val="1083034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37F3B-0298-4872-84CD-ACE3416F1D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68A187-D75C-4BA4-88FD-C04C1F0FFE77}"/>
              </a:ext>
            </a:extLst>
          </p:cNvPr>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1DA54A-79FB-4526-A3EB-CAD758B927F4}"/>
              </a:ext>
            </a:extLst>
          </p:cNvPr>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5A90C7-FF02-44CB-9234-6D71417C7009}"/>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AC1E1DC7-D726-408E-A18D-FF432B53309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E30E279-913F-4344-A95C-8CE6C1B62E10}"/>
              </a:ext>
            </a:extLst>
          </p:cNvPr>
          <p:cNvSpPr>
            <a:spLocks noGrp="1"/>
          </p:cNvSpPr>
          <p:nvPr>
            <p:ph type="sldNum" sz="quarter" idx="12"/>
          </p:nvPr>
        </p:nvSpPr>
        <p:spPr/>
        <p:txBody>
          <a:bodyPr/>
          <a:lstStyle/>
          <a:p>
            <a:fld id="{B1C38DC9-0154-4918-8CA0-7DFF9EC374FB}" type="slidenum">
              <a:rPr lang="en-US" smtClean="0"/>
              <a:t>‹#›</a:t>
            </a:fld>
            <a:endParaRPr lang="en-US" dirty="0"/>
          </a:p>
        </p:txBody>
      </p:sp>
    </p:spTree>
    <p:extLst>
      <p:ext uri="{BB962C8B-B14F-4D97-AF65-F5344CB8AC3E}">
        <p14:creationId xmlns:p14="http://schemas.microsoft.com/office/powerpoint/2010/main" val="1545317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D42BE-C3E3-4EDA-8F1B-AFFD7B31EF8C}"/>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7D3E36-7D6F-42B3-AEAF-471850C9398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0DB9F89-5A0B-4A78-907A-EC1BD60F7058}"/>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B07DFE-8E9D-49A4-984E-33367AE22F4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8CBBFA9-8BF9-4156-8689-F18BC440739A}"/>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20CB02-6DE5-4AE5-B709-473EC0DA5364}"/>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BF231A74-D6FA-4411-9867-0266A5A07A7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432A903-A1AA-4C17-A879-695F6392A700}"/>
              </a:ext>
            </a:extLst>
          </p:cNvPr>
          <p:cNvSpPr>
            <a:spLocks noGrp="1"/>
          </p:cNvSpPr>
          <p:nvPr>
            <p:ph type="sldNum" sz="quarter" idx="12"/>
          </p:nvPr>
        </p:nvSpPr>
        <p:spPr/>
        <p:txBody>
          <a:bodyPr/>
          <a:lstStyle/>
          <a:p>
            <a:fld id="{B1C38DC9-0154-4918-8CA0-7DFF9EC374FB}" type="slidenum">
              <a:rPr lang="en-US" smtClean="0"/>
              <a:t>‹#›</a:t>
            </a:fld>
            <a:endParaRPr lang="en-US" dirty="0"/>
          </a:p>
        </p:txBody>
      </p:sp>
    </p:spTree>
    <p:extLst>
      <p:ext uri="{BB962C8B-B14F-4D97-AF65-F5344CB8AC3E}">
        <p14:creationId xmlns:p14="http://schemas.microsoft.com/office/powerpoint/2010/main" val="1756090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FA5A1-9642-4076-AE1B-ACCFA9A42A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E6E11D-F68C-4626-A8D6-DCA8ECCEC650}"/>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06E95A13-6506-4AFE-A042-7648C3F2C42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F9D7035-781F-46D2-947D-2DA436EAAEE9}"/>
              </a:ext>
            </a:extLst>
          </p:cNvPr>
          <p:cNvSpPr>
            <a:spLocks noGrp="1"/>
          </p:cNvSpPr>
          <p:nvPr>
            <p:ph type="sldNum" sz="quarter" idx="12"/>
          </p:nvPr>
        </p:nvSpPr>
        <p:spPr/>
        <p:txBody>
          <a:bodyPr/>
          <a:lstStyle/>
          <a:p>
            <a:fld id="{B1C38DC9-0154-4918-8CA0-7DFF9EC374FB}" type="slidenum">
              <a:rPr lang="en-US" smtClean="0"/>
              <a:t>‹#›</a:t>
            </a:fld>
            <a:endParaRPr lang="en-US" dirty="0"/>
          </a:p>
        </p:txBody>
      </p:sp>
    </p:spTree>
    <p:extLst>
      <p:ext uri="{BB962C8B-B14F-4D97-AF65-F5344CB8AC3E}">
        <p14:creationId xmlns:p14="http://schemas.microsoft.com/office/powerpoint/2010/main" val="655447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B82DD1-AB8E-4DB5-98D2-E47F0E9FDBD8}"/>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B7BF5D81-6CE3-4FE2-B69D-D86CA9ED628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92FC910-FC70-4E42-AEF4-BF2FD32AB04E}"/>
              </a:ext>
            </a:extLst>
          </p:cNvPr>
          <p:cNvSpPr>
            <a:spLocks noGrp="1"/>
          </p:cNvSpPr>
          <p:nvPr>
            <p:ph type="sldNum" sz="quarter" idx="12"/>
          </p:nvPr>
        </p:nvSpPr>
        <p:spPr/>
        <p:txBody>
          <a:bodyPr/>
          <a:lstStyle/>
          <a:p>
            <a:fld id="{B1C38DC9-0154-4918-8CA0-7DFF9EC374FB}" type="slidenum">
              <a:rPr lang="en-US" smtClean="0"/>
              <a:t>‹#›</a:t>
            </a:fld>
            <a:endParaRPr lang="en-US" dirty="0"/>
          </a:p>
        </p:txBody>
      </p:sp>
    </p:spTree>
    <p:extLst>
      <p:ext uri="{BB962C8B-B14F-4D97-AF65-F5344CB8AC3E}">
        <p14:creationId xmlns:p14="http://schemas.microsoft.com/office/powerpoint/2010/main" val="344416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5A17E-91C3-4A3A-925E-8A27A28BA60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BBA6D86-6835-494D-A2D3-E6CBD9D7B9F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BA38BB-95DE-4EB2-B767-F4C95079F37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44BA44C-45A0-4BCE-B626-9530A85FD5E7}"/>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DE069592-02BE-418D-ABC2-90D394032B5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4491ABE-D53F-48FC-B653-5D6756F195AD}"/>
              </a:ext>
            </a:extLst>
          </p:cNvPr>
          <p:cNvSpPr>
            <a:spLocks noGrp="1"/>
          </p:cNvSpPr>
          <p:nvPr>
            <p:ph type="sldNum" sz="quarter" idx="12"/>
          </p:nvPr>
        </p:nvSpPr>
        <p:spPr/>
        <p:txBody>
          <a:bodyPr/>
          <a:lstStyle/>
          <a:p>
            <a:fld id="{B1C38DC9-0154-4918-8CA0-7DFF9EC374FB}" type="slidenum">
              <a:rPr lang="en-US" smtClean="0"/>
              <a:t>‹#›</a:t>
            </a:fld>
            <a:endParaRPr lang="en-US" dirty="0"/>
          </a:p>
        </p:txBody>
      </p:sp>
    </p:spTree>
    <p:extLst>
      <p:ext uri="{BB962C8B-B14F-4D97-AF65-F5344CB8AC3E}">
        <p14:creationId xmlns:p14="http://schemas.microsoft.com/office/powerpoint/2010/main" val="2668785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57CC-BA0F-4FCA-9B32-AD4A11B80AD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86256FF-2F6A-415B-8138-C1D072CA4CB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0558ECA-5993-4BE6-85A1-DF10F33750A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EB55FD2-9F91-4CC0-8007-E9F234E9F96D}"/>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7A0D4077-DD9D-4BDD-8A68-5D42CD9D60C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C58837-3F74-441A-AE27-DA8697A3BB21}"/>
              </a:ext>
            </a:extLst>
          </p:cNvPr>
          <p:cNvSpPr>
            <a:spLocks noGrp="1"/>
          </p:cNvSpPr>
          <p:nvPr>
            <p:ph type="sldNum" sz="quarter" idx="12"/>
          </p:nvPr>
        </p:nvSpPr>
        <p:spPr/>
        <p:txBody>
          <a:bodyPr/>
          <a:lstStyle/>
          <a:p>
            <a:fld id="{B1C38DC9-0154-4918-8CA0-7DFF9EC374FB}" type="slidenum">
              <a:rPr lang="en-US" smtClean="0"/>
              <a:t>‹#›</a:t>
            </a:fld>
            <a:endParaRPr lang="en-US" dirty="0"/>
          </a:p>
        </p:txBody>
      </p:sp>
    </p:spTree>
    <p:extLst>
      <p:ext uri="{BB962C8B-B14F-4D97-AF65-F5344CB8AC3E}">
        <p14:creationId xmlns:p14="http://schemas.microsoft.com/office/powerpoint/2010/main" val="277791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8B85E-743D-44C1-BF41-DBDA2566072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80BC3D7-88F1-4299-BA57-6E2F210BF5E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8D4AAC-7345-4653-81DF-0D768F17BA0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980032BC-9C01-4308-A13E-85B93FF16B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5D0D1A6-BC64-423F-B4A9-EA4C587EFFF1}"/>
              </a:ext>
            </a:extLst>
          </p:cNvPr>
          <p:cNvSpPr>
            <a:spLocks noGrp="1"/>
          </p:cNvSpPr>
          <p:nvPr>
            <p:ph type="sldNum" sz="quarter" idx="12"/>
          </p:nvPr>
        </p:nvSpPr>
        <p:spPr/>
        <p:txBody>
          <a:bodyPr/>
          <a:lstStyle/>
          <a:p>
            <a:fld id="{B1C38DC9-0154-4918-8CA0-7DFF9EC374FB}" type="slidenum">
              <a:rPr lang="en-US" smtClean="0"/>
              <a:t>‹#›</a:t>
            </a:fld>
            <a:endParaRPr lang="en-US" dirty="0"/>
          </a:p>
        </p:txBody>
      </p:sp>
    </p:spTree>
    <p:extLst>
      <p:ext uri="{BB962C8B-B14F-4D97-AF65-F5344CB8AC3E}">
        <p14:creationId xmlns:p14="http://schemas.microsoft.com/office/powerpoint/2010/main" val="3948725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B106D5-75ED-4249-82A5-DD6E56E87F9E}"/>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17ADF49-789E-4305-A1A8-3B0D88128113}"/>
              </a:ext>
            </a:extLst>
          </p:cNvPr>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450E0C-C824-474B-A519-E2552ACB341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7AFD6EEB-F83A-4AE7-97D7-D7B017A3C8B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F4E125-820E-4A8D-BC05-3CCB632E95A8}"/>
              </a:ext>
            </a:extLst>
          </p:cNvPr>
          <p:cNvSpPr>
            <a:spLocks noGrp="1"/>
          </p:cNvSpPr>
          <p:nvPr>
            <p:ph type="sldNum" sz="quarter" idx="12"/>
          </p:nvPr>
        </p:nvSpPr>
        <p:spPr/>
        <p:txBody>
          <a:bodyPr/>
          <a:lstStyle/>
          <a:p>
            <a:fld id="{B1C38DC9-0154-4918-8CA0-7DFF9EC374FB}" type="slidenum">
              <a:rPr lang="en-US" smtClean="0"/>
              <a:t>‹#›</a:t>
            </a:fld>
            <a:endParaRPr lang="en-US" dirty="0"/>
          </a:p>
        </p:txBody>
      </p:sp>
    </p:spTree>
    <p:extLst>
      <p:ext uri="{BB962C8B-B14F-4D97-AF65-F5344CB8AC3E}">
        <p14:creationId xmlns:p14="http://schemas.microsoft.com/office/powerpoint/2010/main" val="6968292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8" name="Slide Number Placeholder 5"/>
          <p:cNvSpPr>
            <a:spLocks noGrp="1"/>
          </p:cNvSpPr>
          <p:nvPr>
            <p:ph type="sldNum" sz="quarter" idx="12"/>
          </p:nvPr>
        </p:nvSpPr>
        <p:spPr>
          <a:xfrm>
            <a:off x="223632" y="6356351"/>
            <a:ext cx="457200" cy="365125"/>
          </a:xfrm>
        </p:spPr>
        <p:txBody>
          <a:bodyPr/>
          <a:lstStyle>
            <a:lvl1pPr algn="l">
              <a:defRPr/>
            </a:lvl1pPr>
          </a:lstStyle>
          <a:p>
            <a:fld id="{87500D8B-4701-D645-8278-5D2AD4357A25}"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12"/>
          </p:nvPr>
        </p:nvSpPr>
        <p:spPr>
          <a:xfrm>
            <a:off x="223632" y="6356351"/>
            <a:ext cx="457200" cy="365125"/>
          </a:xfrm>
        </p:spPr>
        <p:txBody>
          <a:bodyPr/>
          <a:lstStyle>
            <a:lvl1pPr algn="l">
              <a:defRPr/>
            </a:lvl1pPr>
          </a:lstStyle>
          <a:p>
            <a:fld id="{87500D8B-4701-D645-8278-5D2AD4357A25}"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8" name="Slide Number Placeholder 5"/>
          <p:cNvSpPr>
            <a:spLocks noGrp="1"/>
          </p:cNvSpPr>
          <p:nvPr>
            <p:ph type="sldNum" sz="quarter" idx="12"/>
          </p:nvPr>
        </p:nvSpPr>
        <p:spPr>
          <a:xfrm>
            <a:off x="223632" y="6356351"/>
            <a:ext cx="457200" cy="365125"/>
          </a:xfrm>
        </p:spPr>
        <p:txBody>
          <a:bodyPr/>
          <a:lstStyle>
            <a:lvl1pPr algn="l">
              <a:defRPr/>
            </a:lvl1pPr>
          </a:lstStyle>
          <a:p>
            <a:fld id="{87500D8B-4701-D645-8278-5D2AD4357A25}"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p:cNvSpPr>
            <a:spLocks noGrp="1"/>
          </p:cNvSpPr>
          <p:nvPr>
            <p:ph type="dt" sz="half" idx="10"/>
          </p:nvPr>
        </p:nvSpPr>
        <p:spPr>
          <a:xfrm>
            <a:off x="852282" y="6356351"/>
            <a:ext cx="2057400" cy="365125"/>
          </a:xfrm>
        </p:spPr>
        <p:txBody>
          <a:bodyPr/>
          <a:lstStyle/>
          <a:p>
            <a:endParaRPr lang="en-US" dirty="0"/>
          </a:p>
        </p:txBody>
      </p:sp>
      <p:sp>
        <p:nvSpPr>
          <p:cNvPr id="9" name="Slide Number Placeholder 5"/>
          <p:cNvSpPr>
            <a:spLocks noGrp="1"/>
          </p:cNvSpPr>
          <p:nvPr>
            <p:ph type="sldNum" sz="quarter" idx="12"/>
          </p:nvPr>
        </p:nvSpPr>
        <p:spPr>
          <a:xfrm>
            <a:off x="223632" y="6356351"/>
            <a:ext cx="457200" cy="365125"/>
          </a:xfrm>
        </p:spPr>
        <p:txBody>
          <a:bodyPr/>
          <a:lstStyle>
            <a:lvl1pPr algn="l">
              <a:defRPr/>
            </a:lvl1pPr>
          </a:lstStyle>
          <a:p>
            <a:fld id="{87500D8B-4701-D645-8278-5D2AD4357A25}"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986596"/>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p:cNvSpPr>
            <a:spLocks noGrp="1"/>
          </p:cNvSpPr>
          <p:nvPr>
            <p:ph type="dt" sz="half" idx="10"/>
          </p:nvPr>
        </p:nvSpPr>
        <p:spPr>
          <a:xfrm>
            <a:off x="852282" y="6356351"/>
            <a:ext cx="2057400" cy="365125"/>
          </a:xfrm>
        </p:spPr>
        <p:txBody>
          <a:bodyPr/>
          <a:lstStyle/>
          <a:p>
            <a:endParaRPr lang="en-US" dirty="0"/>
          </a:p>
        </p:txBody>
      </p:sp>
      <p:sp>
        <p:nvSpPr>
          <p:cNvPr id="11" name="Slide Number Placeholder 5"/>
          <p:cNvSpPr>
            <a:spLocks noGrp="1"/>
          </p:cNvSpPr>
          <p:nvPr>
            <p:ph type="sldNum" sz="quarter" idx="12"/>
          </p:nvPr>
        </p:nvSpPr>
        <p:spPr>
          <a:xfrm>
            <a:off x="223632" y="6356351"/>
            <a:ext cx="457200" cy="365125"/>
          </a:xfrm>
        </p:spPr>
        <p:txBody>
          <a:bodyPr/>
          <a:lstStyle>
            <a:lvl1pPr algn="l">
              <a:defRPr/>
            </a:lvl1pPr>
          </a:lstStyle>
          <a:p>
            <a:fld id="{87500D8B-4701-D645-8278-5D2AD4357A25}"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5"/>
          <p:cNvSpPr>
            <a:spLocks noGrp="1"/>
          </p:cNvSpPr>
          <p:nvPr>
            <p:ph type="sldNum" sz="quarter" idx="12"/>
          </p:nvPr>
        </p:nvSpPr>
        <p:spPr>
          <a:xfrm>
            <a:off x="223632" y="6356351"/>
            <a:ext cx="457200" cy="365125"/>
          </a:xfrm>
        </p:spPr>
        <p:txBody>
          <a:bodyPr/>
          <a:lstStyle>
            <a:lvl1pPr algn="l">
              <a:defRPr/>
            </a:lvl1pPr>
          </a:lstStyle>
          <a:p>
            <a:fld id="{87500D8B-4701-D645-8278-5D2AD4357A25}"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223632" y="6356351"/>
            <a:ext cx="457200" cy="365125"/>
          </a:xfrm>
        </p:spPr>
        <p:txBody>
          <a:bodyPr/>
          <a:lstStyle>
            <a:lvl1pPr algn="l">
              <a:defRPr/>
            </a:lvl1pPr>
          </a:lstStyle>
          <a:p>
            <a:fld id="{87500D8B-4701-D645-8278-5D2AD4357A25}"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Slide Number Placeholder 5"/>
          <p:cNvSpPr>
            <a:spLocks noGrp="1"/>
          </p:cNvSpPr>
          <p:nvPr>
            <p:ph type="sldNum" sz="quarter" idx="12"/>
          </p:nvPr>
        </p:nvSpPr>
        <p:spPr>
          <a:xfrm>
            <a:off x="223632" y="6356351"/>
            <a:ext cx="457200" cy="365125"/>
          </a:xfrm>
        </p:spPr>
        <p:txBody>
          <a:bodyPr/>
          <a:lstStyle>
            <a:lvl1pPr algn="l">
              <a:defRPr/>
            </a:lvl1pPr>
          </a:lstStyle>
          <a:p>
            <a:fld id="{87500D8B-4701-D645-8278-5D2AD4357A25}"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Slide Number Placeholder 5"/>
          <p:cNvSpPr>
            <a:spLocks noGrp="1"/>
          </p:cNvSpPr>
          <p:nvPr>
            <p:ph type="sldNum" sz="quarter" idx="12"/>
          </p:nvPr>
        </p:nvSpPr>
        <p:spPr>
          <a:xfrm>
            <a:off x="223632" y="6356351"/>
            <a:ext cx="457200" cy="365125"/>
          </a:xfrm>
        </p:spPr>
        <p:txBody>
          <a:bodyPr/>
          <a:lstStyle>
            <a:lvl1pPr algn="l">
              <a:defRPr/>
            </a:lvl1pPr>
          </a:lstStyle>
          <a:p>
            <a:fld id="{87500D8B-4701-D645-8278-5D2AD4357A25}"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p:cNvSpPr>
            <a:spLocks noGrp="1"/>
          </p:cNvSpPr>
          <p:nvPr>
            <p:ph type="sldNum" sz="quarter" idx="12"/>
          </p:nvPr>
        </p:nvSpPr>
        <p:spPr>
          <a:xfrm>
            <a:off x="223632" y="6356351"/>
            <a:ext cx="457200" cy="365125"/>
          </a:xfrm>
        </p:spPr>
        <p:txBody>
          <a:bodyPr/>
          <a:lstStyle>
            <a:lvl1pPr algn="l">
              <a:defRPr/>
            </a:lvl1pPr>
          </a:lstStyle>
          <a:p>
            <a:fld id="{87500D8B-4701-D645-8278-5D2AD4357A25}"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12"/>
          </p:nvPr>
        </p:nvSpPr>
        <p:spPr>
          <a:xfrm>
            <a:off x="223632" y="6356351"/>
            <a:ext cx="457200" cy="365125"/>
          </a:xfrm>
        </p:spPr>
        <p:txBody>
          <a:bodyPr/>
          <a:lstStyle>
            <a:lvl1pPr algn="l">
              <a:defRPr/>
            </a:lvl1pPr>
          </a:lstStyle>
          <a:p>
            <a:fld id="{87500D8B-4701-D645-8278-5D2AD4357A25}" type="slidenum">
              <a:rPr lang="en-US" smtClean="0"/>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759927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411542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0D6B7-70B3-4D7B-8ADF-BB3F7E719794}"/>
              </a:ext>
            </a:extLst>
          </p:cNvPr>
          <p:cNvSpPr>
            <a:spLocks noGrp="1"/>
          </p:cNvSpPr>
          <p:nvPr>
            <p:ph type="title" hasCustomPrompt="1"/>
          </p:nvPr>
        </p:nvSpPr>
        <p:spPr/>
        <p:txBody>
          <a:bodyPr/>
          <a:lstStyle>
            <a:lvl1pPr>
              <a:defRPr/>
            </a:lvl1pPr>
          </a:lstStyle>
          <a:p>
            <a:r>
              <a:rPr lang="en-US" dirty="0"/>
              <a:t>Barry Farm</a:t>
            </a:r>
          </a:p>
        </p:txBody>
      </p:sp>
    </p:spTree>
    <p:extLst>
      <p:ext uri="{BB962C8B-B14F-4D97-AF65-F5344CB8AC3E}">
        <p14:creationId xmlns:p14="http://schemas.microsoft.com/office/powerpoint/2010/main" val="2683260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3.jpeg"/><Relationship Id="rId3" Type="http://schemas.openxmlformats.org/officeDocument/2006/relationships/slideLayout" Target="../slideLayouts/slideLayout14.xml"/><Relationship Id="rId21" Type="http://schemas.openxmlformats.org/officeDocument/2006/relationships/image" Target="../media/image6.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2.jpeg"/><Relationship Id="rId2" Type="http://schemas.openxmlformats.org/officeDocument/2006/relationships/slideLayout" Target="../slideLayouts/slideLayout13.xml"/><Relationship Id="rId16" Type="http://schemas.openxmlformats.org/officeDocument/2006/relationships/image" Target="../media/image1.png"/><Relationship Id="rId20"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image" Target="../media/image4.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223483-425B-47CC-84CF-8A091AC756F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1D0EFB-668B-4A09-9004-EEF0F90A648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EF9492-1723-4A0A-8ADC-3951299DAAF2}"/>
              </a:ext>
            </a:extLst>
          </p:cNvPr>
          <p:cNvSpPr>
            <a:spLocks noGrp="1"/>
          </p:cNvSpPr>
          <p:nvPr>
            <p:ph type="dt" sz="half" idx="2"/>
          </p:nvPr>
        </p:nvSpPr>
        <p:spPr>
          <a:xfrm>
            <a:off x="1598544"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804F6385-CFDB-4AB8-99C1-1E73F51A76F6}"/>
              </a:ext>
            </a:extLst>
          </p:cNvPr>
          <p:cNvSpPr>
            <a:spLocks noGrp="1"/>
          </p:cNvSpPr>
          <p:nvPr>
            <p:ph type="ftr" sz="quarter" idx="3"/>
          </p:nvPr>
        </p:nvSpPr>
        <p:spPr>
          <a:xfrm>
            <a:off x="525780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C98A8CD-3A97-43A7-96DC-0BB56ADB612A}"/>
              </a:ext>
            </a:extLst>
          </p:cNvPr>
          <p:cNvSpPr>
            <a:spLocks noGrp="1"/>
          </p:cNvSpPr>
          <p:nvPr>
            <p:ph type="sldNum" sz="quarter" idx="4"/>
          </p:nvPr>
        </p:nvSpPr>
        <p:spPr>
          <a:xfrm>
            <a:off x="628650" y="6356350"/>
            <a:ext cx="8423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C38DC9-0154-4918-8CA0-7DFF9EC374FB}" type="slidenum">
              <a:rPr lang="en-US" smtClean="0"/>
              <a:pPr/>
              <a:t>‹#›</a:t>
            </a:fld>
            <a:endParaRPr lang="en-US" dirty="0"/>
          </a:p>
        </p:txBody>
      </p:sp>
    </p:spTree>
    <p:extLst>
      <p:ext uri="{BB962C8B-B14F-4D97-AF65-F5344CB8AC3E}">
        <p14:creationId xmlns:p14="http://schemas.microsoft.com/office/powerpoint/2010/main" val="226177644"/>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104427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469336"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28650" y="6356351"/>
            <a:ext cx="497785"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7500D8B-4701-D645-8278-5D2AD4357A25}" type="slidenum">
              <a:rPr lang="en-US" smtClean="0"/>
              <a:pPr/>
              <a:t>‹#›</a:t>
            </a:fld>
            <a:endParaRPr lang="en-US" dirty="0"/>
          </a:p>
        </p:txBody>
      </p:sp>
      <p:sp>
        <p:nvSpPr>
          <p:cNvPr id="7" name="Text Box 10"/>
          <p:cNvSpPr txBox="1">
            <a:spLocks noChangeArrowheads="1"/>
          </p:cNvSpPr>
          <p:nvPr userDrawn="1"/>
        </p:nvSpPr>
        <p:spPr bwMode="auto">
          <a:xfrm>
            <a:off x="0" y="10970"/>
            <a:ext cx="9144000" cy="366713"/>
          </a:xfrm>
          <a:prstGeom prst="rect">
            <a:avLst/>
          </a:prstGeom>
          <a:noFill/>
          <a:ln w="25400" algn="ctr">
            <a:noFill/>
            <a:miter lim="800000"/>
            <a:headEnd/>
            <a:tailEnd/>
          </a:ln>
          <a:effectLst/>
        </p:spPr>
        <p:txBody>
          <a:bodyPr/>
          <a:lstStyle/>
          <a:p>
            <a:pPr algn="ctr" fontAlgn="base">
              <a:spcBef>
                <a:spcPct val="50000"/>
              </a:spcBef>
              <a:spcAft>
                <a:spcPct val="0"/>
              </a:spcAft>
              <a:defRPr/>
            </a:pPr>
            <a:endParaRPr lang="en-US" sz="2400" dirty="0">
              <a:solidFill>
                <a:prstClr val="black"/>
              </a:solidFill>
            </a:endParaRPr>
          </a:p>
        </p:txBody>
      </p:sp>
      <p:sp>
        <p:nvSpPr>
          <p:cNvPr id="8" name="Rectangle 13"/>
          <p:cNvSpPr>
            <a:spLocks noChangeArrowheads="1"/>
          </p:cNvSpPr>
          <p:nvPr userDrawn="1"/>
        </p:nvSpPr>
        <p:spPr bwMode="auto">
          <a:xfrm>
            <a:off x="8955088" y="111125"/>
            <a:ext cx="188912" cy="228600"/>
          </a:xfrm>
          <a:prstGeom prst="rect">
            <a:avLst/>
          </a:prstGeom>
          <a:solidFill>
            <a:schemeClr val="bg1"/>
          </a:solidFill>
          <a:ln w="25400" algn="ctr">
            <a:noFill/>
            <a:miter lim="800000"/>
            <a:headEnd/>
            <a:tailEnd/>
          </a:ln>
          <a:effectLst/>
        </p:spPr>
        <p:txBody>
          <a:bodyPr wrap="none" anchor="ctr"/>
          <a:lstStyle/>
          <a:p>
            <a:pPr fontAlgn="base">
              <a:spcBef>
                <a:spcPct val="0"/>
              </a:spcBef>
              <a:spcAft>
                <a:spcPct val="0"/>
              </a:spcAft>
              <a:defRPr/>
            </a:pPr>
            <a:endParaRPr lang="en-US" dirty="0">
              <a:solidFill>
                <a:prstClr val="black"/>
              </a:solidFill>
            </a:endParaRPr>
          </a:p>
        </p:txBody>
      </p:sp>
      <p:grpSp>
        <p:nvGrpSpPr>
          <p:cNvPr id="9" name="Group 8"/>
          <p:cNvGrpSpPr/>
          <p:nvPr userDrawn="1"/>
        </p:nvGrpSpPr>
        <p:grpSpPr>
          <a:xfrm>
            <a:off x="5662094" y="6175513"/>
            <a:ext cx="3309372" cy="543854"/>
            <a:chOff x="5318809" y="6112565"/>
            <a:chExt cx="3692413" cy="606802"/>
          </a:xfrm>
        </p:grpSpPr>
        <p:pic>
          <p:nvPicPr>
            <p:cNvPr id="10" name="Picture 9">
              <a:extLst>
                <a:ext uri="{FF2B5EF4-FFF2-40B4-BE49-F238E27FC236}">
                  <a16:creationId xmlns:a16="http://schemas.microsoft.com/office/drawing/2014/main" id="{CDBAF070-70FB-4C23-9A2E-35A7F3FD5856}"/>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6978193" y="6112565"/>
              <a:ext cx="374813" cy="466018"/>
            </a:xfrm>
            <a:prstGeom prst="rect">
              <a:avLst/>
            </a:prstGeom>
          </p:spPr>
        </p:pic>
        <p:pic>
          <p:nvPicPr>
            <p:cNvPr id="11" name="Content Placeholder 3">
              <a:extLst>
                <a:ext uri="{FF2B5EF4-FFF2-40B4-BE49-F238E27FC236}">
                  <a16:creationId xmlns:a16="http://schemas.microsoft.com/office/drawing/2014/main" id="{ED08DF4F-6ED3-4602-8BFA-1FF27E1992EE}"/>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318809" y="6139157"/>
              <a:ext cx="527989" cy="530515"/>
            </a:xfrm>
            <a:prstGeom prst="rect">
              <a:avLst/>
            </a:prstGeom>
          </p:spPr>
        </p:pic>
        <p:pic>
          <p:nvPicPr>
            <p:cNvPr id="12" name="Picture 11">
              <a:extLst>
                <a:ext uri="{FF2B5EF4-FFF2-40B4-BE49-F238E27FC236}">
                  <a16:creationId xmlns:a16="http://schemas.microsoft.com/office/drawing/2014/main" id="{883C997D-FF03-4B1B-8767-DF514849ABB0}"/>
                </a:ext>
              </a:extLst>
            </p:cNvPr>
            <p:cNvPicPr>
              <a:picLocks noChangeAspect="1"/>
            </p:cNvPicPr>
            <p:nvPr userDrawn="1"/>
          </p:nvPicPr>
          <p:blipFill rotWithShape="1">
            <a:blip r:embed="rId18" cstate="print">
              <a:extLst>
                <a:ext uri="{28A0092B-C50C-407E-A947-70E740481C1C}">
                  <a14:useLocalDpi xmlns:a14="http://schemas.microsoft.com/office/drawing/2010/main" val="0"/>
                </a:ext>
              </a:extLst>
            </a:blip>
            <a:srcRect l="4861" t="23234" r="8463"/>
            <a:stretch/>
          </p:blipFill>
          <p:spPr>
            <a:xfrm>
              <a:off x="5903534" y="6271635"/>
              <a:ext cx="980237" cy="447732"/>
            </a:xfrm>
            <a:prstGeom prst="rect">
              <a:avLst/>
            </a:prstGeom>
          </p:spPr>
        </p:pic>
        <p:pic>
          <p:nvPicPr>
            <p:cNvPr id="13" name="Picture 12">
              <a:extLst>
                <a:ext uri="{FF2B5EF4-FFF2-40B4-BE49-F238E27FC236}">
                  <a16:creationId xmlns:a16="http://schemas.microsoft.com/office/drawing/2014/main" id="{0E696AFB-83A4-4041-9C9F-ED240813BEC0}"/>
                </a:ext>
              </a:extLst>
            </p:cNvPr>
            <p:cNvPicPr>
              <a:picLocks noChangeAspect="1"/>
            </p:cNvPicPr>
            <p:nvPr userDrawn="1"/>
          </p:nvPicPr>
          <p:blipFill rotWithShape="1">
            <a:blip r:embed="rId19"/>
            <a:srcRect l="3863" t="9733"/>
            <a:stretch/>
          </p:blipFill>
          <p:spPr>
            <a:xfrm>
              <a:off x="7481062" y="6279736"/>
              <a:ext cx="1530160" cy="259564"/>
            </a:xfrm>
            <a:prstGeom prst="rect">
              <a:avLst/>
            </a:prstGeom>
          </p:spPr>
        </p:pic>
      </p:grpSp>
      <p:pic>
        <p:nvPicPr>
          <p:cNvPr id="14" name="Picture 13"/>
          <p:cNvPicPr>
            <a:picLocks noChangeAspect="1"/>
          </p:cNvPicPr>
          <p:nvPr userDrawn="1"/>
        </p:nvPicPr>
        <p:blipFill rotWithShape="1">
          <a:blip r:embed="rId20">
            <a:extLst>
              <a:ext uri="{28A0092B-C50C-407E-A947-70E740481C1C}">
                <a14:useLocalDpi xmlns:a14="http://schemas.microsoft.com/office/drawing/2010/main" val="0"/>
              </a:ext>
            </a:extLst>
          </a:blip>
          <a:srcRect l="752" t="25798" b="41858"/>
          <a:stretch/>
        </p:blipFill>
        <p:spPr>
          <a:xfrm>
            <a:off x="341202" y="1005045"/>
            <a:ext cx="8428257" cy="371062"/>
          </a:xfrm>
          <a:prstGeom prst="rect">
            <a:avLst/>
          </a:prstGeom>
        </p:spPr>
      </p:pic>
      <p:pic>
        <p:nvPicPr>
          <p:cNvPr id="15" name="Picture 14"/>
          <p:cNvPicPr>
            <a:picLocks noChangeAspect="1"/>
          </p:cNvPicPr>
          <p:nvPr userDrawn="1"/>
        </p:nvPicPr>
        <p:blipFill rotWithShape="1">
          <a:blip r:embed="rId21">
            <a:extLst>
              <a:ext uri="{28A0092B-C50C-407E-A947-70E740481C1C}">
                <a14:useLocalDpi xmlns:a14="http://schemas.microsoft.com/office/drawing/2010/main" val="0"/>
              </a:ext>
            </a:extLst>
          </a:blip>
          <a:srcRect l="34664" t="-23459" b="-2"/>
          <a:stretch/>
        </p:blipFill>
        <p:spPr>
          <a:xfrm>
            <a:off x="314698" y="6325343"/>
            <a:ext cx="5263506" cy="193382"/>
          </a:xfrm>
          <a:prstGeom prst="rect">
            <a:avLst/>
          </a:prstGeom>
        </p:spPr>
      </p:pic>
    </p:spTree>
    <p:extLst>
      <p:ext uri="{BB962C8B-B14F-4D97-AF65-F5344CB8AC3E}">
        <p14:creationId xmlns:p14="http://schemas.microsoft.com/office/powerpoint/2010/main" val="269008691"/>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792" r:id="rId14"/>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15.jpg"/><Relationship Id="rId3" Type="http://schemas.openxmlformats.org/officeDocument/2006/relationships/image" Target="../media/image7.png"/><Relationship Id="rId7" Type="http://schemas.openxmlformats.org/officeDocument/2006/relationships/image" Target="../media/image10.tiff"/><Relationship Id="rId12"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9.png"/><Relationship Id="rId11" Type="http://schemas.openxmlformats.org/officeDocument/2006/relationships/image" Target="../media/image13.jpe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5.png"/><Relationship Id="rId9" Type="http://schemas.openxmlformats.org/officeDocument/2006/relationships/image" Target="../media/image11.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http://barryfarmredevelopment.org/"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798" y="2318218"/>
            <a:ext cx="3063303" cy="3196995"/>
          </a:xfrm>
          <a:prstGeom prst="rect">
            <a:avLst/>
          </a:prstGeom>
        </p:spPr>
      </p:pic>
      <p:sp>
        <p:nvSpPr>
          <p:cNvPr id="2" name="Title 1">
            <a:extLst>
              <a:ext uri="{FF2B5EF4-FFF2-40B4-BE49-F238E27FC236}">
                <a16:creationId xmlns:a16="http://schemas.microsoft.com/office/drawing/2014/main" id="{EF348966-3CAC-4E73-A334-D4FCF5EEFD4F}"/>
              </a:ext>
            </a:extLst>
          </p:cNvPr>
          <p:cNvSpPr>
            <a:spLocks noGrp="1"/>
          </p:cNvSpPr>
          <p:nvPr>
            <p:ph type="title" idx="4294967295"/>
          </p:nvPr>
        </p:nvSpPr>
        <p:spPr>
          <a:xfrm>
            <a:off x="3724101" y="1856581"/>
            <a:ext cx="7724775" cy="639763"/>
          </a:xfrm>
        </p:spPr>
        <p:txBody>
          <a:bodyPr>
            <a:noAutofit/>
          </a:bodyPr>
          <a:lstStyle/>
          <a:p>
            <a:r>
              <a:rPr lang="en-US" sz="2500" dirty="0">
                <a:latin typeface="Calibri Light" charset="0"/>
                <a:ea typeface="Calibri Light" charset="0"/>
                <a:cs typeface="Calibri Light" charset="0"/>
              </a:rPr>
              <a:t>MOVING FORWARD AT BARRY FARM: </a:t>
            </a:r>
            <a:br>
              <a:rPr lang="en-US" sz="2500" dirty="0">
                <a:latin typeface="Calibri Light" charset="0"/>
                <a:ea typeface="Calibri Light" charset="0"/>
                <a:cs typeface="Calibri Light" charset="0"/>
              </a:rPr>
            </a:br>
            <a:r>
              <a:rPr lang="en-US" sz="2500" dirty="0">
                <a:latin typeface="Calibri Light" charset="0"/>
                <a:ea typeface="Calibri Light" charset="0"/>
                <a:cs typeface="Calibri Light" charset="0"/>
              </a:rPr>
              <a:t>					</a:t>
            </a:r>
          </a:p>
        </p:txBody>
      </p:sp>
      <p:sp>
        <p:nvSpPr>
          <p:cNvPr id="3" name="TextBox 2"/>
          <p:cNvSpPr txBox="1"/>
          <p:nvPr/>
        </p:nvSpPr>
        <p:spPr>
          <a:xfrm>
            <a:off x="3646816" y="2116919"/>
            <a:ext cx="5367130" cy="1938992"/>
          </a:xfrm>
          <a:prstGeom prst="rect">
            <a:avLst/>
          </a:prstGeom>
          <a:noFill/>
        </p:spPr>
        <p:txBody>
          <a:bodyPr wrap="square" rtlCol="0">
            <a:spAutoFit/>
          </a:bodyPr>
          <a:lstStyle/>
          <a:p>
            <a:r>
              <a:rPr lang="en-US" sz="6000" b="1" dirty="0">
                <a:solidFill>
                  <a:srgbClr val="477FB4"/>
                </a:solidFill>
              </a:rPr>
              <a:t>A COMMUNITY DIALOGUE</a:t>
            </a:r>
            <a:r>
              <a:rPr lang="en-US" sz="6000" dirty="0">
                <a:solidFill>
                  <a:srgbClr val="477FB4"/>
                </a:solidFill>
                <a:latin typeface="Calibri Light" charset="0"/>
                <a:ea typeface="Calibri Light" charset="0"/>
                <a:cs typeface="Calibri Light" charset="0"/>
              </a:rPr>
              <a:t>|</a:t>
            </a:r>
          </a:p>
        </p:txBody>
      </p:sp>
      <p:sp>
        <p:nvSpPr>
          <p:cNvPr id="4" name="Rectangle 3"/>
          <p:cNvSpPr/>
          <p:nvPr/>
        </p:nvSpPr>
        <p:spPr>
          <a:xfrm>
            <a:off x="7373398" y="3313698"/>
            <a:ext cx="1473481" cy="523220"/>
          </a:xfrm>
          <a:prstGeom prst="rect">
            <a:avLst/>
          </a:prstGeom>
        </p:spPr>
        <p:txBody>
          <a:bodyPr wrap="none">
            <a:spAutoFit/>
          </a:bodyPr>
          <a:lstStyle/>
          <a:p>
            <a:pPr algn="ctr" fontAlgn="base">
              <a:spcBef>
                <a:spcPct val="0"/>
              </a:spcBef>
              <a:spcAft>
                <a:spcPct val="0"/>
              </a:spcAft>
            </a:pPr>
            <a:r>
              <a:rPr lang="en-US" sz="2800" b="1" dirty="0">
                <a:solidFill>
                  <a:srgbClr val="477FB4"/>
                </a:solidFill>
                <a:latin typeface="Calibri" charset="0"/>
                <a:ea typeface="Calibri" charset="0"/>
                <a:cs typeface="Calibri" charset="0"/>
              </a:rPr>
              <a:t>10.10.18</a:t>
            </a:r>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r="12362"/>
          <a:stretch/>
        </p:blipFill>
        <p:spPr>
          <a:xfrm rot="10800000">
            <a:off x="-1" y="3575308"/>
            <a:ext cx="8633927" cy="1330920"/>
          </a:xfrm>
          <a:prstGeom prst="rect">
            <a:avLst/>
          </a:prstGeom>
        </p:spPr>
      </p:pic>
      <p:pic>
        <p:nvPicPr>
          <p:cNvPr id="21" name="Picture 20"/>
          <p:cNvPicPr>
            <a:picLocks noChangeAspect="1"/>
          </p:cNvPicPr>
          <p:nvPr/>
        </p:nvPicPr>
        <p:blipFill rotWithShape="1">
          <a:blip r:embed="rId5">
            <a:extLst>
              <a:ext uri="{28A0092B-C50C-407E-A947-70E740481C1C}">
                <a14:useLocalDpi xmlns:a14="http://schemas.microsoft.com/office/drawing/2010/main" val="0"/>
              </a:ext>
            </a:extLst>
          </a:blip>
          <a:srcRect t="28529" b="41556"/>
          <a:stretch/>
        </p:blipFill>
        <p:spPr>
          <a:xfrm>
            <a:off x="199209" y="4864815"/>
            <a:ext cx="762000" cy="69780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8703" y="929736"/>
            <a:ext cx="1345345" cy="1404060"/>
          </a:xfrm>
          <a:prstGeom prst="rect">
            <a:avLst/>
          </a:prstGeom>
        </p:spPr>
      </p:pic>
      <p:grpSp>
        <p:nvGrpSpPr>
          <p:cNvPr id="27" name="Group 26"/>
          <p:cNvGrpSpPr/>
          <p:nvPr/>
        </p:nvGrpSpPr>
        <p:grpSpPr>
          <a:xfrm>
            <a:off x="3719315" y="4589312"/>
            <a:ext cx="4390824" cy="522082"/>
            <a:chOff x="5298731" y="5709351"/>
            <a:chExt cx="3715214" cy="441750"/>
          </a:xfrm>
        </p:grpSpPr>
        <p:pic>
          <p:nvPicPr>
            <p:cNvPr id="8" name="Picture 7"/>
            <p:cNvPicPr>
              <a:picLocks noChangeAspect="1"/>
            </p:cNvPicPr>
            <p:nvPr/>
          </p:nvPicPr>
          <p:blipFill>
            <a:blip r:embed="rId7"/>
            <a:stretch>
              <a:fillRect/>
            </a:stretch>
          </p:blipFill>
          <p:spPr>
            <a:xfrm>
              <a:off x="7600040" y="5801099"/>
              <a:ext cx="1413905" cy="204353"/>
            </a:xfrm>
            <a:prstGeom prst="rect">
              <a:avLst/>
            </a:prstGeom>
          </p:spPr>
        </p:pic>
        <p:pic>
          <p:nvPicPr>
            <p:cNvPr id="24" name="Picture 23">
              <a:extLst>
                <a:ext uri="{FF2B5EF4-FFF2-40B4-BE49-F238E27FC236}">
                  <a16:creationId xmlns:a16="http://schemas.microsoft.com/office/drawing/2014/main" id="{CDBAF070-70FB-4C23-9A2E-35A7F3FD585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47129" y="5709351"/>
              <a:ext cx="335931" cy="417675"/>
            </a:xfrm>
            <a:prstGeom prst="rect">
              <a:avLst/>
            </a:prstGeom>
          </p:spPr>
        </p:pic>
        <p:pic>
          <p:nvPicPr>
            <p:cNvPr id="13" name="Picture 12"/>
            <p:cNvPicPr>
              <a:picLocks noChangeAspect="1"/>
            </p:cNvPicPr>
            <p:nvPr/>
          </p:nvPicPr>
          <p:blipFill>
            <a:blip r:embed="rId9"/>
            <a:stretch>
              <a:fillRect/>
            </a:stretch>
          </p:blipFill>
          <p:spPr>
            <a:xfrm>
              <a:off x="5830957" y="5801095"/>
              <a:ext cx="1209104" cy="263121"/>
            </a:xfrm>
            <a:prstGeom prst="rect">
              <a:avLst/>
            </a:prstGeom>
          </p:spPr>
        </p:pic>
        <p:pic>
          <p:nvPicPr>
            <p:cNvPr id="26" name="Picture 2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298731" y="5709351"/>
              <a:ext cx="441750" cy="441750"/>
            </a:xfrm>
            <a:prstGeom prst="rect">
              <a:avLst/>
            </a:prstGeom>
          </p:spPr>
        </p:pic>
      </p:grpSp>
      <p:sp>
        <p:nvSpPr>
          <p:cNvPr id="22" name="Oval 21">
            <a:extLst>
              <a:ext uri="{FF2B5EF4-FFF2-40B4-BE49-F238E27FC236}">
                <a16:creationId xmlns:a16="http://schemas.microsoft.com/office/drawing/2014/main" id="{C4505CA2-339A-214D-8DC6-0EF9FC8BB688}"/>
              </a:ext>
            </a:extLst>
          </p:cNvPr>
          <p:cNvSpPr/>
          <p:nvPr/>
        </p:nvSpPr>
        <p:spPr>
          <a:xfrm>
            <a:off x="2273544" y="4790013"/>
            <a:ext cx="1065751" cy="1065751"/>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2D439692-31CC-194B-AF3B-1B44165866F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40785" y="1690604"/>
            <a:ext cx="3316021" cy="3052007"/>
          </a:xfrm>
          <a:prstGeom prst="rect">
            <a:avLst/>
          </a:prstGeom>
        </p:spPr>
      </p:pic>
      <p:sp>
        <p:nvSpPr>
          <p:cNvPr id="6" name="Oval 5">
            <a:extLst>
              <a:ext uri="{FF2B5EF4-FFF2-40B4-BE49-F238E27FC236}">
                <a16:creationId xmlns:a16="http://schemas.microsoft.com/office/drawing/2014/main" id="{448B7F87-D07F-E64C-8003-397E3FED980F}"/>
              </a:ext>
            </a:extLst>
          </p:cNvPr>
          <p:cNvSpPr/>
          <p:nvPr/>
        </p:nvSpPr>
        <p:spPr>
          <a:xfrm>
            <a:off x="2136437" y="981195"/>
            <a:ext cx="1332587" cy="1332587"/>
          </a:xfrm>
          <a:prstGeom prst="ellipse">
            <a:avLst/>
          </a:prstGeom>
          <a:blipFill>
            <a:blip r:embed="rId1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a:extLst>
              <a:ext uri="{FF2B5EF4-FFF2-40B4-BE49-F238E27FC236}">
                <a16:creationId xmlns:a16="http://schemas.microsoft.com/office/drawing/2014/main" id="{AC6DDA23-60BA-AB4D-9378-C6E95191C6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80119" y="-18785"/>
            <a:ext cx="762000" cy="2332567"/>
          </a:xfrm>
          <a:prstGeom prst="rect">
            <a:avLst/>
          </a:prstGeom>
        </p:spPr>
      </p:pic>
    </p:spTree>
    <p:extLst>
      <p:ext uri="{BB962C8B-B14F-4D97-AF65-F5344CB8AC3E}">
        <p14:creationId xmlns:p14="http://schemas.microsoft.com/office/powerpoint/2010/main" val="260083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ouble Bracket 4">
            <a:extLst>
              <a:ext uri="{FF2B5EF4-FFF2-40B4-BE49-F238E27FC236}">
                <a16:creationId xmlns:a16="http://schemas.microsoft.com/office/drawing/2014/main" id="{B57D360C-2F7C-ED4A-B46E-618CFAF42D47}"/>
              </a:ext>
            </a:extLst>
          </p:cNvPr>
          <p:cNvSpPr/>
          <p:nvPr/>
        </p:nvSpPr>
        <p:spPr>
          <a:xfrm>
            <a:off x="331121" y="1524000"/>
            <a:ext cx="1879644" cy="914400"/>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dirty="0"/>
              <a:t>GOVERNMENT</a:t>
            </a:r>
            <a:r>
              <a:rPr lang="en-US" sz="1600" dirty="0"/>
              <a:t> </a:t>
            </a:r>
            <a:r>
              <a:rPr lang="en-US" sz="2000" dirty="0"/>
              <a:t>PARTNERS</a:t>
            </a:r>
          </a:p>
        </p:txBody>
      </p:sp>
      <p:sp>
        <p:nvSpPr>
          <p:cNvPr id="6" name="Double Bracket 5">
            <a:extLst>
              <a:ext uri="{FF2B5EF4-FFF2-40B4-BE49-F238E27FC236}">
                <a16:creationId xmlns:a16="http://schemas.microsoft.com/office/drawing/2014/main" id="{03150743-4B5E-E94B-AB0A-6D73EC6DE7EA}"/>
              </a:ext>
            </a:extLst>
          </p:cNvPr>
          <p:cNvSpPr/>
          <p:nvPr/>
        </p:nvSpPr>
        <p:spPr>
          <a:xfrm>
            <a:off x="342205" y="2672195"/>
            <a:ext cx="1868560" cy="914400"/>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dirty="0"/>
              <a:t>DEVELOPERS</a:t>
            </a:r>
          </a:p>
        </p:txBody>
      </p:sp>
      <p:sp>
        <p:nvSpPr>
          <p:cNvPr id="7" name="Double Bracket 6">
            <a:extLst>
              <a:ext uri="{FF2B5EF4-FFF2-40B4-BE49-F238E27FC236}">
                <a16:creationId xmlns:a16="http://schemas.microsoft.com/office/drawing/2014/main" id="{893E7AC7-8FE4-A649-9E80-59EABCDDCF88}"/>
              </a:ext>
            </a:extLst>
          </p:cNvPr>
          <p:cNvSpPr/>
          <p:nvPr/>
        </p:nvSpPr>
        <p:spPr>
          <a:xfrm>
            <a:off x="364373" y="3822642"/>
            <a:ext cx="1846392" cy="914400"/>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dirty="0"/>
              <a:t>RELOCATION</a:t>
            </a:r>
            <a:r>
              <a:rPr lang="en-US" sz="1600" dirty="0"/>
              <a:t> </a:t>
            </a:r>
            <a:r>
              <a:rPr lang="en-US" sz="2000" dirty="0"/>
              <a:t>SPECIALIST</a:t>
            </a:r>
          </a:p>
        </p:txBody>
      </p:sp>
      <p:sp>
        <p:nvSpPr>
          <p:cNvPr id="8" name="Double Bracket 7">
            <a:extLst>
              <a:ext uri="{FF2B5EF4-FFF2-40B4-BE49-F238E27FC236}">
                <a16:creationId xmlns:a16="http://schemas.microsoft.com/office/drawing/2014/main" id="{B6FA9062-B025-B448-80C8-77F2BB5F5B2B}"/>
              </a:ext>
            </a:extLst>
          </p:cNvPr>
          <p:cNvSpPr/>
          <p:nvPr/>
        </p:nvSpPr>
        <p:spPr>
          <a:xfrm>
            <a:off x="364373" y="4960273"/>
            <a:ext cx="1846392" cy="914400"/>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dirty="0"/>
              <a:t>NCI</a:t>
            </a:r>
            <a:r>
              <a:rPr lang="en-US" sz="1600" dirty="0"/>
              <a:t> </a:t>
            </a:r>
            <a:r>
              <a:rPr lang="en-US" sz="2000" dirty="0"/>
              <a:t>SERVICE</a:t>
            </a:r>
            <a:r>
              <a:rPr lang="en-US" sz="1600" dirty="0"/>
              <a:t> </a:t>
            </a:r>
            <a:r>
              <a:rPr lang="en-US" sz="2000" dirty="0"/>
              <a:t>PROVIDER</a:t>
            </a:r>
          </a:p>
        </p:txBody>
      </p:sp>
      <p:sp>
        <p:nvSpPr>
          <p:cNvPr id="9" name="TextBox 8">
            <a:extLst>
              <a:ext uri="{FF2B5EF4-FFF2-40B4-BE49-F238E27FC236}">
                <a16:creationId xmlns:a16="http://schemas.microsoft.com/office/drawing/2014/main" id="{BA5A41DE-9C3B-CE49-960C-061310610FA7}"/>
              </a:ext>
            </a:extLst>
          </p:cNvPr>
          <p:cNvSpPr txBox="1"/>
          <p:nvPr/>
        </p:nvSpPr>
        <p:spPr>
          <a:xfrm>
            <a:off x="331122" y="5930475"/>
            <a:ext cx="2202847" cy="584775"/>
          </a:xfrm>
          <a:prstGeom prst="rect">
            <a:avLst/>
          </a:prstGeom>
          <a:noFill/>
        </p:spPr>
        <p:txBody>
          <a:bodyPr wrap="none" rtlCol="0">
            <a:spAutoFit/>
          </a:bodyPr>
          <a:lstStyle/>
          <a:p>
            <a:r>
              <a:rPr lang="en-US" sz="3200" dirty="0">
                <a:solidFill>
                  <a:srgbClr val="003D79"/>
                </a:solidFill>
                <a:latin typeface="Century Gothic" panose="020B0502020202020204" pitchFamily="34" charset="0"/>
              </a:rPr>
              <a:t>AND YOU!</a:t>
            </a:r>
          </a:p>
        </p:txBody>
      </p:sp>
      <p:sp>
        <p:nvSpPr>
          <p:cNvPr id="10" name="Title 9">
            <a:extLst>
              <a:ext uri="{FF2B5EF4-FFF2-40B4-BE49-F238E27FC236}">
                <a16:creationId xmlns:a16="http://schemas.microsoft.com/office/drawing/2014/main" id="{469E8EF1-B8F0-C148-B0CB-0D1D99EDEB44}"/>
              </a:ext>
            </a:extLst>
          </p:cNvPr>
          <p:cNvSpPr>
            <a:spLocks noGrp="1"/>
          </p:cNvSpPr>
          <p:nvPr>
            <p:ph type="title"/>
          </p:nvPr>
        </p:nvSpPr>
        <p:spPr>
          <a:xfrm>
            <a:off x="906236" y="526603"/>
            <a:ext cx="7629974"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2B5F76"/>
                </a:solidFill>
                <a:effectLst/>
                <a:uLnTx/>
                <a:uFillTx/>
                <a:latin typeface="Calibri" panose="020F0502020204030204" pitchFamily="34" charset="0"/>
              </a:rPr>
              <a:t>INTRODUCTIONS –</a:t>
            </a:r>
            <a:r>
              <a:rPr kumimoji="0" lang="en-US" sz="3600" b="1" i="0" u="none" strike="noStrike" kern="1200" cap="none" spc="0" normalizeH="0" noProof="0" dirty="0">
                <a:ln>
                  <a:noFill/>
                </a:ln>
                <a:solidFill>
                  <a:srgbClr val="2B5F76"/>
                </a:solidFill>
                <a:effectLst/>
                <a:uLnTx/>
                <a:uFillTx/>
                <a:latin typeface="Calibri" panose="020F0502020204030204" pitchFamily="34" charset="0"/>
              </a:rPr>
              <a:t> </a:t>
            </a:r>
            <a:r>
              <a:rPr lang="en-US" sz="3600" b="1" dirty="0">
                <a:solidFill>
                  <a:srgbClr val="2B5F76"/>
                </a:solidFill>
                <a:latin typeface="Calibri" panose="020F0502020204030204" pitchFamily="34" charset="0"/>
              </a:rPr>
              <a:t>BARRY FARM </a:t>
            </a:r>
            <a:r>
              <a:rPr kumimoji="0" lang="en-US" sz="3600" b="1" i="0" u="none" strike="noStrike" kern="1200" cap="none" spc="0" normalizeH="0" noProof="0" dirty="0">
                <a:ln>
                  <a:noFill/>
                </a:ln>
                <a:solidFill>
                  <a:srgbClr val="2B5F76"/>
                </a:solidFill>
                <a:effectLst/>
                <a:uLnTx/>
                <a:uFillTx/>
                <a:latin typeface="Calibri" panose="020F0502020204030204" pitchFamily="34" charset="0"/>
              </a:rPr>
              <a:t>TEAM</a:t>
            </a:r>
            <a:endParaRPr kumimoji="0" lang="en-US" sz="3600" b="1" i="0" u="none" strike="noStrike" kern="1200" cap="none" spc="0" normalizeH="0" baseline="0" noProof="0" dirty="0">
              <a:ln>
                <a:noFill/>
              </a:ln>
              <a:solidFill>
                <a:srgbClr val="2B5F76"/>
              </a:solidFill>
              <a:effectLst/>
              <a:uLnTx/>
              <a:uFillTx/>
              <a:latin typeface="Calibri" panose="020F0502020204030204" pitchFamily="34" charset="0"/>
            </a:endParaRPr>
          </a:p>
        </p:txBody>
      </p:sp>
      <p:sp>
        <p:nvSpPr>
          <p:cNvPr id="11" name="Double Bracket 10">
            <a:extLst>
              <a:ext uri="{FF2B5EF4-FFF2-40B4-BE49-F238E27FC236}">
                <a16:creationId xmlns:a16="http://schemas.microsoft.com/office/drawing/2014/main" id="{56DA1EC3-E125-8744-8573-9C95F44FC406}"/>
              </a:ext>
            </a:extLst>
          </p:cNvPr>
          <p:cNvSpPr/>
          <p:nvPr/>
        </p:nvSpPr>
        <p:spPr>
          <a:xfrm>
            <a:off x="2533968" y="1524000"/>
            <a:ext cx="6482710" cy="914400"/>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marL="457200" algn="ctr">
              <a:tabLst>
                <a:tab pos="5486400" algn="l"/>
              </a:tabLst>
            </a:pPr>
            <a:r>
              <a:rPr lang="en-US" sz="2000" dirty="0"/>
              <a:t>DISTRICT OF COLUMBIA HOUSING AUTHORITY (DCHA)       NEW COMMUNITIES INITIATIVE (DMPED)</a:t>
            </a:r>
          </a:p>
        </p:txBody>
      </p:sp>
      <p:sp>
        <p:nvSpPr>
          <p:cNvPr id="12" name="Double Bracket 11">
            <a:extLst>
              <a:ext uri="{FF2B5EF4-FFF2-40B4-BE49-F238E27FC236}">
                <a16:creationId xmlns:a16="http://schemas.microsoft.com/office/drawing/2014/main" id="{9F181E51-92AA-474F-8BBF-620F8F989DAE}"/>
              </a:ext>
            </a:extLst>
          </p:cNvPr>
          <p:cNvSpPr/>
          <p:nvPr/>
        </p:nvSpPr>
        <p:spPr>
          <a:xfrm>
            <a:off x="2533969" y="2672195"/>
            <a:ext cx="6482709" cy="914400"/>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marL="457200" algn="ctr">
              <a:tabLst>
                <a:tab pos="5486400" algn="l"/>
              </a:tabLst>
            </a:pPr>
            <a:r>
              <a:rPr lang="en-US" sz="2000" dirty="0"/>
              <a:t>PRESERVATION OF AFFORDABLE HOUSING (POAH)</a:t>
            </a:r>
          </a:p>
          <a:p>
            <a:pPr marL="457200" algn="ctr">
              <a:tabLst>
                <a:tab pos="5486400" algn="l"/>
              </a:tabLst>
            </a:pPr>
            <a:r>
              <a:rPr lang="en-US" sz="2000" dirty="0"/>
              <a:t>A&amp;R DEVELOPMENT</a:t>
            </a:r>
          </a:p>
        </p:txBody>
      </p:sp>
      <p:sp>
        <p:nvSpPr>
          <p:cNvPr id="13" name="Double Bracket 12">
            <a:extLst>
              <a:ext uri="{FF2B5EF4-FFF2-40B4-BE49-F238E27FC236}">
                <a16:creationId xmlns:a16="http://schemas.microsoft.com/office/drawing/2014/main" id="{D9C718E9-8080-A549-99E8-C70E0F6D07B4}"/>
              </a:ext>
            </a:extLst>
          </p:cNvPr>
          <p:cNvSpPr/>
          <p:nvPr/>
        </p:nvSpPr>
        <p:spPr>
          <a:xfrm>
            <a:off x="2533968" y="3822642"/>
            <a:ext cx="6482709" cy="914400"/>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marL="457200" algn="ctr">
              <a:tabLst>
                <a:tab pos="5486400" algn="l"/>
              </a:tabLst>
            </a:pPr>
            <a:r>
              <a:rPr lang="en-US" sz="2000" dirty="0"/>
              <a:t>HOUSING OPPORTUNITIES UNLIMITED (HOU)</a:t>
            </a:r>
          </a:p>
        </p:txBody>
      </p:sp>
      <p:sp>
        <p:nvSpPr>
          <p:cNvPr id="14" name="Double Bracket 13">
            <a:extLst>
              <a:ext uri="{FF2B5EF4-FFF2-40B4-BE49-F238E27FC236}">
                <a16:creationId xmlns:a16="http://schemas.microsoft.com/office/drawing/2014/main" id="{8CB7BBF4-E454-194D-8B40-35EBBFC6C351}"/>
              </a:ext>
            </a:extLst>
          </p:cNvPr>
          <p:cNvSpPr/>
          <p:nvPr/>
        </p:nvSpPr>
        <p:spPr>
          <a:xfrm>
            <a:off x="2533969" y="4960273"/>
            <a:ext cx="6482708" cy="914400"/>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marL="457200" algn="ctr">
              <a:tabLst>
                <a:tab pos="5486400" algn="l"/>
              </a:tabLst>
            </a:pPr>
            <a:r>
              <a:rPr lang="en-US" sz="2000" dirty="0"/>
              <a:t>FAR SOUTHEAST FAMILY STRENGTHENING COLLABORATIVE</a:t>
            </a:r>
          </a:p>
        </p:txBody>
      </p:sp>
      <p:sp>
        <p:nvSpPr>
          <p:cNvPr id="15" name="Slide Number Placeholder 14">
            <a:extLst>
              <a:ext uri="{FF2B5EF4-FFF2-40B4-BE49-F238E27FC236}">
                <a16:creationId xmlns:a16="http://schemas.microsoft.com/office/drawing/2014/main" id="{B9B01BED-BE35-564B-ADFA-6D8EC3D13ABF}"/>
              </a:ext>
            </a:extLst>
          </p:cNvPr>
          <p:cNvSpPr>
            <a:spLocks noGrp="1"/>
          </p:cNvSpPr>
          <p:nvPr>
            <p:ph type="sldNum" sz="quarter" idx="12"/>
          </p:nvPr>
        </p:nvSpPr>
        <p:spPr/>
        <p:txBody>
          <a:bodyPr/>
          <a:lstStyle/>
          <a:p>
            <a:fld id="{87500D8B-4701-D645-8278-5D2AD4357A25}" type="slidenum">
              <a:rPr lang="en-US" smtClean="0"/>
              <a:pPr/>
              <a:t>2</a:t>
            </a:fld>
            <a:endParaRPr lang="en-US" dirty="0"/>
          </a:p>
        </p:txBody>
      </p:sp>
    </p:spTree>
    <p:extLst>
      <p:ext uri="{BB962C8B-B14F-4D97-AF65-F5344CB8AC3E}">
        <p14:creationId xmlns:p14="http://schemas.microsoft.com/office/powerpoint/2010/main" val="3411651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72A7A-4F10-E944-A791-9A748E6DFF76}"/>
              </a:ext>
            </a:extLst>
          </p:cNvPr>
          <p:cNvSpPr>
            <a:spLocks noGrp="1"/>
          </p:cNvSpPr>
          <p:nvPr>
            <p:ph type="title"/>
          </p:nvPr>
        </p:nvSpPr>
        <p:spPr>
          <a:xfrm>
            <a:off x="889908" y="544515"/>
            <a:ext cx="7886700" cy="1281110"/>
          </a:xfrm>
        </p:spPr>
        <p:txBody>
          <a:bodyPr/>
          <a:lstStyle/>
          <a:p>
            <a:r>
              <a:rPr lang="en-US" sz="3600" b="1" dirty="0">
                <a:solidFill>
                  <a:srgbClr val="2B5F76"/>
                </a:solidFill>
                <a:latin typeface="Calibri" panose="020F0502020204030204" pitchFamily="34" charset="0"/>
              </a:rPr>
              <a:t>COMMUNITY ENGAGEMENT PROCESS</a:t>
            </a:r>
            <a:br>
              <a:rPr lang="en-US" sz="3200" b="1" dirty="0">
                <a:solidFill>
                  <a:schemeClr val="bg1"/>
                </a:solidFill>
                <a:latin typeface="Calibri" panose="020F0502020204030204" pitchFamily="34" charset="0"/>
              </a:rPr>
            </a:br>
            <a:endParaRPr lang="en-US" dirty="0"/>
          </a:p>
        </p:txBody>
      </p:sp>
      <p:sp>
        <p:nvSpPr>
          <p:cNvPr id="3" name="Content Placeholder 2">
            <a:extLst>
              <a:ext uri="{FF2B5EF4-FFF2-40B4-BE49-F238E27FC236}">
                <a16:creationId xmlns:a16="http://schemas.microsoft.com/office/drawing/2014/main" id="{F0F1FF64-C575-EF43-BBB5-9EB01D7A658B}"/>
              </a:ext>
            </a:extLst>
          </p:cNvPr>
          <p:cNvSpPr>
            <a:spLocks noGrp="1"/>
          </p:cNvSpPr>
          <p:nvPr>
            <p:ph idx="1"/>
          </p:nvPr>
        </p:nvSpPr>
        <p:spPr>
          <a:xfrm>
            <a:off x="442776" y="1584960"/>
            <a:ext cx="8258448" cy="4581843"/>
          </a:xfrm>
        </p:spPr>
        <p:txBody>
          <a:bodyPr/>
          <a:lstStyle/>
          <a:p>
            <a:pPr marL="0" indent="0" algn="ctr">
              <a:buNone/>
            </a:pPr>
            <a:r>
              <a:rPr lang="en-US" sz="2400" dirty="0"/>
              <a:t>Throughout the community engagement process, we have asked:</a:t>
            </a:r>
          </a:p>
          <a:p>
            <a:pPr marL="0" indent="0">
              <a:buNone/>
            </a:pPr>
            <a:endParaRPr lang="en-US" sz="1600" dirty="0"/>
          </a:p>
          <a:p>
            <a:pPr marL="0" indent="0" algn="ctr">
              <a:buNone/>
            </a:pPr>
            <a:r>
              <a:rPr lang="en-US" sz="3400" dirty="0">
                <a:solidFill>
                  <a:srgbClr val="2B5F76"/>
                </a:solidFill>
              </a:rPr>
              <a:t>How should the </a:t>
            </a:r>
          </a:p>
          <a:p>
            <a:pPr marL="0" indent="0" algn="ctr">
              <a:buNone/>
            </a:pPr>
            <a:r>
              <a:rPr lang="en-US" sz="3400" dirty="0">
                <a:solidFill>
                  <a:srgbClr val="2B5F76"/>
                </a:solidFill>
              </a:rPr>
              <a:t>Barry Farm Redevelopment Plan </a:t>
            </a:r>
          </a:p>
          <a:p>
            <a:pPr marL="0" indent="0" algn="ctr">
              <a:buNone/>
            </a:pPr>
            <a:r>
              <a:rPr lang="en-US" sz="3400" dirty="0">
                <a:solidFill>
                  <a:srgbClr val="2B5F76"/>
                </a:solidFill>
              </a:rPr>
              <a:t>be </a:t>
            </a:r>
            <a:r>
              <a:rPr lang="en-US" sz="3400" b="1" u="sng" dirty="0">
                <a:solidFill>
                  <a:srgbClr val="2B5F76"/>
                </a:solidFill>
              </a:rPr>
              <a:t>refined</a:t>
            </a:r>
            <a:r>
              <a:rPr lang="en-US" sz="3400" dirty="0">
                <a:solidFill>
                  <a:srgbClr val="2B5F76"/>
                </a:solidFill>
              </a:rPr>
              <a:t> as a result of the </a:t>
            </a:r>
          </a:p>
          <a:p>
            <a:pPr marL="0" indent="0" algn="ctr">
              <a:buNone/>
            </a:pPr>
            <a:r>
              <a:rPr lang="en-US" sz="3400" dirty="0">
                <a:solidFill>
                  <a:srgbClr val="2B5F76"/>
                </a:solidFill>
              </a:rPr>
              <a:t>DC Court of Appeal concerns?</a:t>
            </a:r>
          </a:p>
          <a:p>
            <a:endParaRPr lang="en-US" sz="1800" dirty="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dirty="0"/>
          </a:p>
          <a:p>
            <a:endParaRPr lang="en-US" dirty="0"/>
          </a:p>
        </p:txBody>
      </p:sp>
      <p:sp>
        <p:nvSpPr>
          <p:cNvPr id="4" name="Slide Number Placeholder 3">
            <a:extLst>
              <a:ext uri="{FF2B5EF4-FFF2-40B4-BE49-F238E27FC236}">
                <a16:creationId xmlns:a16="http://schemas.microsoft.com/office/drawing/2014/main" id="{9271CEEA-AE66-BD41-9222-E8F1392A8B12}"/>
              </a:ext>
            </a:extLst>
          </p:cNvPr>
          <p:cNvSpPr>
            <a:spLocks noGrp="1"/>
          </p:cNvSpPr>
          <p:nvPr>
            <p:ph type="sldNum" sz="quarter" idx="12"/>
          </p:nvPr>
        </p:nvSpPr>
        <p:spPr/>
        <p:txBody>
          <a:bodyPr/>
          <a:lstStyle/>
          <a:p>
            <a:fld id="{87500D8B-4701-D645-8278-5D2AD4357A25}" type="slidenum">
              <a:rPr lang="en-US" smtClean="0"/>
              <a:pPr/>
              <a:t>3</a:t>
            </a:fld>
            <a:endParaRPr lang="en-US" dirty="0"/>
          </a:p>
        </p:txBody>
      </p:sp>
    </p:spTree>
    <p:extLst>
      <p:ext uri="{BB962C8B-B14F-4D97-AF65-F5344CB8AC3E}">
        <p14:creationId xmlns:p14="http://schemas.microsoft.com/office/powerpoint/2010/main" val="275931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3C6D3B-9C8F-BF49-80C8-59766A5D2207}"/>
              </a:ext>
            </a:extLst>
          </p:cNvPr>
          <p:cNvSpPr>
            <a:spLocks noGrp="1"/>
          </p:cNvSpPr>
          <p:nvPr>
            <p:ph idx="1"/>
          </p:nvPr>
        </p:nvSpPr>
        <p:spPr>
          <a:xfrm>
            <a:off x="651799" y="1412111"/>
            <a:ext cx="7886700" cy="4977114"/>
          </a:xfrm>
        </p:spPr>
        <p:txBody>
          <a:bodyPr>
            <a:normAutofit fontScale="85000" lnSpcReduction="10000"/>
          </a:bodyPr>
          <a:lstStyle/>
          <a:p>
            <a:pPr marL="0" indent="0" fontAlgn="base">
              <a:buNone/>
            </a:pPr>
            <a:r>
              <a:rPr lang="en-US" sz="2400" dirty="0"/>
              <a:t>Concerns  to be addressed:</a:t>
            </a:r>
          </a:p>
          <a:p>
            <a:pPr marL="0" indent="0" fontAlgn="base">
              <a:buNone/>
            </a:pPr>
            <a:endParaRPr lang="en-US" sz="2400" dirty="0"/>
          </a:p>
          <a:p>
            <a:pPr marL="285750" indent="-285750" fontAlgn="base">
              <a:buFont typeface="Wingdings" panose="05000000000000000000" pitchFamily="2" charset="2"/>
              <a:buChar char="§"/>
            </a:pPr>
            <a:r>
              <a:rPr lang="en-US" sz="2400" dirty="0"/>
              <a:t>Consistency with the </a:t>
            </a:r>
            <a:r>
              <a:rPr lang="en-US" sz="2400" b="1" u="sng" dirty="0">
                <a:solidFill>
                  <a:srgbClr val="2B5F76"/>
                </a:solidFill>
              </a:rPr>
              <a:t>Small Area Plan (SAP)</a:t>
            </a:r>
            <a:r>
              <a:rPr lang="en-US" sz="2400" b="1" dirty="0">
                <a:solidFill>
                  <a:srgbClr val="0070C0"/>
                </a:solidFill>
              </a:rPr>
              <a:t> </a:t>
            </a:r>
            <a:r>
              <a:rPr lang="en-US" sz="2400" dirty="0"/>
              <a:t>for Barry Farm:</a:t>
            </a:r>
          </a:p>
          <a:p>
            <a:pPr marL="742950" lvl="1" indent="-285750" fontAlgn="base">
              <a:buFont typeface="Courier New" panose="02070309020205020404" pitchFamily="49" charset="0"/>
              <a:buChar char="o"/>
            </a:pPr>
            <a:r>
              <a:rPr lang="en-US" sz="2400" b="1" i="1" dirty="0"/>
              <a:t>Density</a:t>
            </a:r>
            <a:r>
              <a:rPr lang="en-US" sz="2400" b="1" dirty="0"/>
              <a:t> </a:t>
            </a:r>
            <a:r>
              <a:rPr lang="en-US" sz="2400" dirty="0"/>
              <a:t>– SAP calls for up to 1,110 units</a:t>
            </a:r>
          </a:p>
          <a:p>
            <a:pPr marL="742950" lvl="1" indent="-285750" fontAlgn="base">
              <a:buFont typeface="Courier New" panose="02070309020205020404" pitchFamily="49" charset="0"/>
              <a:buChar char="o"/>
            </a:pPr>
            <a:endParaRPr lang="en-US" sz="2400" dirty="0"/>
          </a:p>
          <a:p>
            <a:pPr marL="742950" lvl="1" indent="-285750" fontAlgn="base">
              <a:buFont typeface="Courier New" panose="02070309020205020404" pitchFamily="49" charset="0"/>
              <a:buChar char="o"/>
            </a:pPr>
            <a:r>
              <a:rPr lang="en-US" sz="2400" b="1" i="1" dirty="0"/>
              <a:t>Affordability Mix </a:t>
            </a:r>
            <a:r>
              <a:rPr lang="en-US" sz="2400" dirty="0"/>
              <a:t>– SAP calls for 1/3 replacement, 1/3 other affordable and 1/3 market</a:t>
            </a:r>
          </a:p>
          <a:p>
            <a:pPr marL="342900" lvl="1" indent="0" fontAlgn="base">
              <a:buNone/>
            </a:pPr>
            <a:endParaRPr lang="en-US" sz="2400" dirty="0"/>
          </a:p>
          <a:p>
            <a:pPr marL="285750" indent="-285750" fontAlgn="base">
              <a:buFont typeface="Wingdings" panose="05000000000000000000" pitchFamily="2" charset="2"/>
              <a:buChar char="§"/>
            </a:pPr>
            <a:r>
              <a:rPr lang="en-US" sz="2400" b="1" i="1" dirty="0"/>
              <a:t>Amenities</a:t>
            </a:r>
            <a:r>
              <a:rPr lang="en-US" sz="2400" dirty="0"/>
              <a:t> - The availability of adequate amenity space for the residents who would lose private yards.</a:t>
            </a:r>
          </a:p>
          <a:p>
            <a:pPr fontAlgn="base"/>
            <a:endParaRPr lang="en-US" sz="2400" dirty="0"/>
          </a:p>
          <a:p>
            <a:pPr marL="285750" indent="-285750" fontAlgn="base">
              <a:buFont typeface="Wingdings" panose="05000000000000000000" pitchFamily="2" charset="2"/>
              <a:buChar char="§"/>
            </a:pPr>
            <a:r>
              <a:rPr lang="en-US" sz="2400" b="1" i="1" dirty="0"/>
              <a:t>Relocation</a:t>
            </a:r>
            <a:r>
              <a:rPr lang="en-US" sz="2400" dirty="0"/>
              <a:t> - A relocation strategy that maintains/strengthens resident connection to the site during the temporary relocation period.</a:t>
            </a:r>
          </a:p>
          <a:p>
            <a:pPr fontAlgn="base"/>
            <a:endParaRPr lang="en-US" sz="2400" dirty="0"/>
          </a:p>
          <a:p>
            <a:pPr marL="285750" indent="-285750" fontAlgn="base">
              <a:buFont typeface="Wingdings" panose="05000000000000000000" pitchFamily="2" charset="2"/>
              <a:buChar char="§"/>
            </a:pPr>
            <a:r>
              <a:rPr lang="en-US" sz="2400" b="1" i="1" dirty="0"/>
              <a:t>Return </a:t>
            </a:r>
            <a:r>
              <a:rPr lang="en-US" sz="2400" dirty="0"/>
              <a:t>- A strategy that accommodates 380 households that are eligible to return</a:t>
            </a:r>
            <a:endParaRPr lang="en-US" dirty="0"/>
          </a:p>
        </p:txBody>
      </p:sp>
      <p:sp>
        <p:nvSpPr>
          <p:cNvPr id="4" name="Slide Number Placeholder 3">
            <a:extLst>
              <a:ext uri="{FF2B5EF4-FFF2-40B4-BE49-F238E27FC236}">
                <a16:creationId xmlns:a16="http://schemas.microsoft.com/office/drawing/2014/main" id="{65545D3A-5831-9441-BBE4-94F69E3F99F3}"/>
              </a:ext>
            </a:extLst>
          </p:cNvPr>
          <p:cNvSpPr>
            <a:spLocks noGrp="1"/>
          </p:cNvSpPr>
          <p:nvPr>
            <p:ph type="sldNum" sz="quarter" idx="12"/>
          </p:nvPr>
        </p:nvSpPr>
        <p:spPr/>
        <p:txBody>
          <a:bodyPr/>
          <a:lstStyle/>
          <a:p>
            <a:fld id="{87500D8B-4701-D645-8278-5D2AD4357A25}" type="slidenum">
              <a:rPr lang="en-US" smtClean="0"/>
              <a:pPr/>
              <a:t>4</a:t>
            </a:fld>
            <a:endParaRPr lang="en-US" dirty="0"/>
          </a:p>
        </p:txBody>
      </p:sp>
      <p:sp>
        <p:nvSpPr>
          <p:cNvPr id="5" name="Title 4">
            <a:extLst>
              <a:ext uri="{FF2B5EF4-FFF2-40B4-BE49-F238E27FC236}">
                <a16:creationId xmlns:a16="http://schemas.microsoft.com/office/drawing/2014/main" id="{503D2210-FC82-924E-85E7-F8C58015EDBB}"/>
              </a:ext>
            </a:extLst>
          </p:cNvPr>
          <p:cNvSpPr txBox="1">
            <a:spLocks noGrp="1"/>
          </p:cNvSpPr>
          <p:nvPr>
            <p:ph type="title"/>
          </p:nvPr>
        </p:nvSpPr>
        <p:spPr>
          <a:xfrm>
            <a:off x="889907" y="646832"/>
            <a:ext cx="7886700" cy="590931"/>
          </a:xfrm>
          <a:prstGeom prst="rect">
            <a:avLst/>
          </a:prstGeom>
          <a:noFill/>
        </p:spPr>
        <p:txBody>
          <a:bodyPr wrap="square" rtlCol="0">
            <a:spAutoFit/>
          </a:bodyPr>
          <a:lstStyle/>
          <a:p>
            <a:r>
              <a:rPr lang="en-US" sz="3600" b="1" dirty="0">
                <a:solidFill>
                  <a:srgbClr val="2B5F76"/>
                </a:solidFill>
                <a:latin typeface="Calibri" panose="020F0502020204030204" pitchFamily="34" charset="0"/>
                <a:cs typeface="Calibri" panose="020F0502020204030204" pitchFamily="34" charset="0"/>
              </a:rPr>
              <a:t>DC COURT OF APPEALS DECISION</a:t>
            </a:r>
          </a:p>
        </p:txBody>
      </p:sp>
    </p:spTree>
    <p:extLst>
      <p:ext uri="{BB962C8B-B14F-4D97-AF65-F5344CB8AC3E}">
        <p14:creationId xmlns:p14="http://schemas.microsoft.com/office/powerpoint/2010/main" val="2106054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8"/>
          <p:cNvSpPr txBox="1">
            <a:spLocks/>
          </p:cNvSpPr>
          <p:nvPr/>
        </p:nvSpPr>
        <p:spPr>
          <a:xfrm>
            <a:off x="1981200" y="2047875"/>
            <a:ext cx="4419600" cy="685800"/>
          </a:xfrm>
          <a:prstGeom prst="rect">
            <a:avLst/>
          </a:prstGeom>
        </p:spPr>
        <p:txBody>
          <a:bodyPr>
            <a:normAutofit/>
          </a:bodyPr>
          <a:lstStyle>
            <a:lvl1pPr marL="342900" indent="-342900" algn="l" rtl="0" eaLnBrk="0" fontAlgn="base" hangingPunct="0">
              <a:spcBef>
                <a:spcPct val="20000"/>
              </a:spcBef>
              <a:spcAft>
                <a:spcPct val="0"/>
              </a:spcAft>
              <a:defRPr sz="2000">
                <a:solidFill>
                  <a:schemeClr val="tx1"/>
                </a:solidFill>
                <a:latin typeface="Avenir LT Std 35 Light" pitchFamily="34" charset="0"/>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Tx/>
              <a:buSzTx/>
              <a:buFontTx/>
              <a:buNone/>
              <a:tabLst/>
              <a:defRPr/>
            </a:pPr>
            <a:endParaRPr kumimoji="0" lang="en-US" sz="2000" b="0" i="0" u="none" strike="noStrike" kern="0" cap="none" spc="0" normalizeH="0" baseline="0" noProof="0" dirty="0">
              <a:ln>
                <a:noFill/>
              </a:ln>
              <a:solidFill>
                <a:prstClr val="black"/>
              </a:solidFill>
              <a:effectLst/>
              <a:uLnTx/>
              <a:uFillTx/>
              <a:latin typeface="Avenir LT Std 35 Light" pitchFamily="34" charset="0"/>
              <a:ea typeface="+mn-ea"/>
              <a:cs typeface="+mn-cs"/>
            </a:endParaRPr>
          </a:p>
        </p:txBody>
      </p:sp>
      <p:sp>
        <p:nvSpPr>
          <p:cNvPr id="5" name="Rectangle 4"/>
          <p:cNvSpPr/>
          <p:nvPr/>
        </p:nvSpPr>
        <p:spPr>
          <a:xfrm>
            <a:off x="920952" y="519752"/>
            <a:ext cx="1622560"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1" dirty="0">
                <a:solidFill>
                  <a:srgbClr val="2B5F76"/>
                </a:solidFill>
                <a:latin typeface="Calibri" panose="020F0502020204030204" pitchFamily="34" charset="0"/>
              </a:rPr>
              <a:t>GIVENS</a:t>
            </a:r>
            <a:endParaRPr kumimoji="0" lang="en-US" sz="3600" b="1" i="0" u="none" strike="noStrike" kern="1200" cap="none" spc="0" normalizeH="0" baseline="0" noProof="0" dirty="0">
              <a:ln>
                <a:noFill/>
              </a:ln>
              <a:solidFill>
                <a:srgbClr val="2B5F76"/>
              </a:solidFill>
              <a:effectLst/>
              <a:uLnTx/>
              <a:uFillTx/>
              <a:latin typeface="Calibri" panose="020F0502020204030204" pitchFamily="34" charset="0"/>
            </a:endParaRPr>
          </a:p>
        </p:txBody>
      </p:sp>
      <p:sp>
        <p:nvSpPr>
          <p:cNvPr id="12" name="Rectangle 11"/>
          <p:cNvSpPr/>
          <p:nvPr/>
        </p:nvSpPr>
        <p:spPr>
          <a:xfrm>
            <a:off x="680832" y="1352268"/>
            <a:ext cx="8341510" cy="4985980"/>
          </a:xfrm>
          <a:prstGeom prst="rect">
            <a:avLst/>
          </a:prstGeom>
        </p:spPr>
        <p:txBody>
          <a:bodyPr wrap="square">
            <a:spAutoFit/>
          </a:bodyPr>
          <a:lstStyle/>
          <a:p>
            <a:pPr marL="342900" indent="-342900" fontAlgn="base">
              <a:buFont typeface="Wingdings" panose="05000000000000000000" pitchFamily="2" charset="2"/>
              <a:buChar char="§"/>
            </a:pPr>
            <a:r>
              <a:rPr lang="en-US" sz="2000" dirty="0"/>
              <a:t>The process to refine the Barry Farm plan will happen in consultation with residents and other community stakeholders.</a:t>
            </a:r>
          </a:p>
          <a:p>
            <a:pPr fontAlgn="base"/>
            <a:endParaRPr lang="en-US" sz="2000" dirty="0"/>
          </a:p>
          <a:p>
            <a:pPr marL="342900" indent="-342900" fontAlgn="base">
              <a:buFont typeface="Wingdings" panose="05000000000000000000" pitchFamily="2" charset="2"/>
              <a:buChar char="§"/>
            </a:pPr>
            <a:r>
              <a:rPr lang="en-US" sz="2000" dirty="0"/>
              <a:t>Every household who lived at Barry Farm on or after 10/11/12 and is lease compliant will have a right to return as stated in Resolution 16-06.  That right lasts until you move into a new unit.</a:t>
            </a:r>
          </a:p>
          <a:p>
            <a:pPr fontAlgn="base"/>
            <a:endParaRPr lang="en-US" sz="2000" dirty="0"/>
          </a:p>
          <a:p>
            <a:pPr marL="342900" indent="-342900" fontAlgn="base">
              <a:buFont typeface="Wingdings" panose="05000000000000000000" pitchFamily="2" charset="2"/>
              <a:buChar char="§"/>
            </a:pPr>
            <a:r>
              <a:rPr lang="en-US" sz="2000" dirty="0"/>
              <a:t>The plan will include units that fit your family size, including large-sized units (i.e. 4, 5 and 6 bedrooms).</a:t>
            </a:r>
          </a:p>
          <a:p>
            <a:pPr fontAlgn="base"/>
            <a:endParaRPr lang="en-US" sz="2000" dirty="0"/>
          </a:p>
          <a:p>
            <a:pPr marL="342900" indent="-342900" fontAlgn="base">
              <a:buFont typeface="Wingdings" panose="05000000000000000000" pitchFamily="2" charset="2"/>
              <a:buChar char="§"/>
            </a:pPr>
            <a:r>
              <a:rPr lang="en-US" sz="2000" dirty="0"/>
              <a:t>There will be a mix of affordable and market-rate units, rental and homeownership.</a:t>
            </a:r>
          </a:p>
          <a:p>
            <a:pPr fontAlgn="base"/>
            <a:endParaRPr lang="en-US" sz="2000" dirty="0"/>
          </a:p>
          <a:p>
            <a:pPr marL="342900" indent="-342900" fontAlgn="base">
              <a:buFont typeface="Wingdings" panose="05000000000000000000" pitchFamily="2" charset="2"/>
              <a:buChar char="§"/>
            </a:pPr>
            <a:r>
              <a:rPr lang="en-US" sz="2000" dirty="0"/>
              <a:t>Relocation and Demolition will continue and Street Improvements will begin in 2019.</a:t>
            </a:r>
          </a:p>
          <a:p>
            <a:pPr fontAlgn="base"/>
            <a:endParaRPr lang="en-US" dirty="0"/>
          </a:p>
        </p:txBody>
      </p:sp>
      <p:sp>
        <p:nvSpPr>
          <p:cNvPr id="13" name="Slide Number Placeholder 5"/>
          <p:cNvSpPr>
            <a:spLocks noGrp="1"/>
          </p:cNvSpPr>
          <p:nvPr>
            <p:ph type="sldNum" sz="quarter" idx="12"/>
          </p:nvPr>
        </p:nvSpPr>
        <p:spPr>
          <a:xfrm>
            <a:off x="223632" y="6292069"/>
            <a:ext cx="457200" cy="464728"/>
          </a:xfrm>
        </p:spPr>
        <p:txBody>
          <a:bodyPr/>
          <a:lstStyle>
            <a:lvl1pPr algn="l">
              <a:defRPr/>
            </a:lvl1pPr>
          </a:lstStyle>
          <a:p>
            <a:fld id="{B1ABE4A3-F227-6844-9CFD-298D3F329E2F}" type="slidenum">
              <a:rPr lang="en-US" smtClean="0"/>
              <a:t>5</a:t>
            </a:fld>
            <a:endParaRPr lang="en-US" dirty="0"/>
          </a:p>
        </p:txBody>
      </p:sp>
    </p:spTree>
    <p:extLst>
      <p:ext uri="{BB962C8B-B14F-4D97-AF65-F5344CB8AC3E}">
        <p14:creationId xmlns:p14="http://schemas.microsoft.com/office/powerpoint/2010/main" val="172229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5F821A5-D207-6641-9D9D-9F1F579DBBF7}"/>
              </a:ext>
            </a:extLst>
          </p:cNvPr>
          <p:cNvSpPr>
            <a:spLocks noGrp="1"/>
          </p:cNvSpPr>
          <p:nvPr>
            <p:ph type="title"/>
          </p:nvPr>
        </p:nvSpPr>
        <p:spPr>
          <a:xfrm>
            <a:off x="955221" y="338519"/>
            <a:ext cx="7886700" cy="1044274"/>
          </a:xfrm>
        </p:spPr>
        <p:txBody>
          <a:bodyPr>
            <a:normAutofit/>
          </a:bodyPr>
          <a:lstStyle/>
          <a:p>
            <a:r>
              <a:rPr lang="en-US" sz="3600" b="1" dirty="0">
                <a:solidFill>
                  <a:srgbClr val="2B5F76"/>
                </a:solidFill>
                <a:latin typeface="+mn-lt"/>
              </a:rPr>
              <a:t>TONIGHT’S OBJECTIVES</a:t>
            </a:r>
          </a:p>
        </p:txBody>
      </p:sp>
      <p:sp>
        <p:nvSpPr>
          <p:cNvPr id="7" name="Content Placeholder 6">
            <a:extLst>
              <a:ext uri="{FF2B5EF4-FFF2-40B4-BE49-F238E27FC236}">
                <a16:creationId xmlns:a16="http://schemas.microsoft.com/office/drawing/2014/main" id="{1DF35130-4BBA-0446-A53F-17B3C18BB7B1}"/>
              </a:ext>
            </a:extLst>
          </p:cNvPr>
          <p:cNvSpPr>
            <a:spLocks noGrp="1"/>
          </p:cNvSpPr>
          <p:nvPr>
            <p:ph idx="1"/>
          </p:nvPr>
        </p:nvSpPr>
        <p:spPr>
          <a:xfrm>
            <a:off x="628650" y="1646006"/>
            <a:ext cx="7886700" cy="4351338"/>
          </a:xfrm>
        </p:spPr>
        <p:txBody>
          <a:bodyPr>
            <a:normAutofit/>
          </a:bodyPr>
          <a:lstStyle/>
          <a:p>
            <a:pPr marL="0" indent="0" fontAlgn="base">
              <a:buNone/>
            </a:pPr>
            <a:r>
              <a:rPr lang="en-US" sz="2400" b="1" dirty="0"/>
              <a:t>IN THIS MEETING WE WILL:</a:t>
            </a:r>
          </a:p>
          <a:p>
            <a:pPr fontAlgn="base"/>
            <a:endParaRPr lang="en-US" sz="2400" b="1" dirty="0"/>
          </a:p>
          <a:p>
            <a:pPr marL="342900" indent="-342900" fontAlgn="base">
              <a:spcAft>
                <a:spcPts val="600"/>
              </a:spcAft>
              <a:buFont typeface="Wingdings" panose="05000000000000000000" pitchFamily="2" charset="2"/>
              <a:buChar char="§"/>
            </a:pPr>
            <a:r>
              <a:rPr lang="en-US" sz="2400" dirty="0"/>
              <a:t>Review how “priorities” identified in previous meetings will be addressed in the Refined Plan</a:t>
            </a:r>
          </a:p>
          <a:p>
            <a:pPr marL="342900" indent="-342900" fontAlgn="base">
              <a:spcAft>
                <a:spcPts val="600"/>
              </a:spcAft>
              <a:buFont typeface="Wingdings" panose="05000000000000000000" pitchFamily="2" charset="2"/>
              <a:buChar char="§"/>
            </a:pPr>
            <a:r>
              <a:rPr lang="en-US" sz="2400" dirty="0"/>
              <a:t>Visit design stations to visualize “priorities”</a:t>
            </a:r>
          </a:p>
          <a:p>
            <a:pPr marL="342900" indent="-342900" fontAlgn="base">
              <a:spcAft>
                <a:spcPts val="600"/>
              </a:spcAft>
              <a:buFont typeface="Wingdings" panose="05000000000000000000" pitchFamily="2" charset="2"/>
              <a:buChar char="§"/>
            </a:pPr>
            <a:r>
              <a:rPr lang="en-US" sz="2400" dirty="0"/>
              <a:t>Gather additional feedback at amenity stations</a:t>
            </a:r>
          </a:p>
          <a:p>
            <a:pPr marL="342900" indent="-342900" fontAlgn="base">
              <a:spcAft>
                <a:spcPts val="600"/>
              </a:spcAft>
              <a:buFont typeface="Wingdings" panose="05000000000000000000" pitchFamily="2" charset="2"/>
              <a:buChar char="§"/>
            </a:pPr>
            <a:r>
              <a:rPr lang="en-US" sz="2400" dirty="0"/>
              <a:t>Review campaign on Resident Connection and Maximizing Return</a:t>
            </a:r>
          </a:p>
          <a:p>
            <a:endParaRPr lang="en-US" dirty="0"/>
          </a:p>
        </p:txBody>
      </p:sp>
      <p:sp>
        <p:nvSpPr>
          <p:cNvPr id="5" name="Slide Number Placeholder 4">
            <a:extLst>
              <a:ext uri="{FF2B5EF4-FFF2-40B4-BE49-F238E27FC236}">
                <a16:creationId xmlns:a16="http://schemas.microsoft.com/office/drawing/2014/main" id="{EBF1AAB0-F558-0949-B98B-9E39123521E3}"/>
              </a:ext>
            </a:extLst>
          </p:cNvPr>
          <p:cNvSpPr>
            <a:spLocks noGrp="1"/>
          </p:cNvSpPr>
          <p:nvPr>
            <p:ph type="sldNum" sz="quarter" idx="12"/>
          </p:nvPr>
        </p:nvSpPr>
        <p:spPr/>
        <p:txBody>
          <a:bodyPr/>
          <a:lstStyle/>
          <a:p>
            <a:fld id="{87500D8B-4701-D645-8278-5D2AD4357A25}" type="slidenum">
              <a:rPr lang="en-US" smtClean="0"/>
              <a:pPr/>
              <a:t>6</a:t>
            </a:fld>
            <a:endParaRPr lang="en-US" dirty="0"/>
          </a:p>
        </p:txBody>
      </p:sp>
    </p:spTree>
    <p:extLst>
      <p:ext uri="{BB962C8B-B14F-4D97-AF65-F5344CB8AC3E}">
        <p14:creationId xmlns:p14="http://schemas.microsoft.com/office/powerpoint/2010/main" val="4286212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3610" y="438537"/>
            <a:ext cx="7886700" cy="1044274"/>
          </a:xfrm>
        </p:spPr>
        <p:txBody>
          <a:bodyPr>
            <a:normAutofit/>
          </a:bodyPr>
          <a:lstStyle/>
          <a:p>
            <a:r>
              <a:rPr lang="en-US" sz="3600" b="1" dirty="0">
                <a:solidFill>
                  <a:srgbClr val="2B5F76"/>
                </a:solidFill>
                <a:latin typeface="Calibri" panose="020F0502020204030204" pitchFamily="34" charset="0"/>
              </a:rPr>
              <a:t>REFINED MASTER PLAN</a:t>
            </a:r>
            <a:endParaRPr lang="en-US" sz="3600" dirty="0">
              <a:latin typeface="Calibri" panose="020F0502020204030204" pitchFamily="34" charset="0"/>
            </a:endParaRPr>
          </a:p>
        </p:txBody>
      </p:sp>
      <p:sp>
        <p:nvSpPr>
          <p:cNvPr id="3" name="Content Placeholder 2"/>
          <p:cNvSpPr>
            <a:spLocks noGrp="1"/>
          </p:cNvSpPr>
          <p:nvPr>
            <p:ph idx="1"/>
          </p:nvPr>
        </p:nvSpPr>
        <p:spPr>
          <a:xfrm>
            <a:off x="628650" y="1482811"/>
            <a:ext cx="7997190" cy="4633509"/>
          </a:xfrm>
        </p:spPr>
        <p:txBody>
          <a:bodyPr>
            <a:normAutofit/>
          </a:bodyPr>
          <a:lstStyle/>
          <a:p>
            <a:pPr marL="0" indent="0">
              <a:buNone/>
            </a:pPr>
            <a:r>
              <a:rPr lang="en-US" sz="2600" b="1" dirty="0"/>
              <a:t>KEY CHANGES:</a:t>
            </a:r>
            <a:endParaRPr lang="en-US" sz="1400" b="1" dirty="0"/>
          </a:p>
          <a:p>
            <a:pPr defTabSz="914400" fontAlgn="base">
              <a:buFont typeface="Wingdings" panose="05000000000000000000" pitchFamily="2" charset="2"/>
              <a:buChar char="§"/>
            </a:pPr>
            <a:r>
              <a:rPr lang="en-US" sz="2400" dirty="0"/>
              <a:t> Increased the number of replacement public housing  </a:t>
            </a:r>
          </a:p>
          <a:p>
            <a:pPr marL="0" indent="0" defTabSz="914400" fontAlgn="base">
              <a:spcBef>
                <a:spcPts val="0"/>
              </a:spcBef>
              <a:spcAft>
                <a:spcPts val="600"/>
              </a:spcAft>
              <a:buNone/>
            </a:pPr>
            <a:r>
              <a:rPr lang="en-US" sz="2400" dirty="0"/>
              <a:t>    townhomes</a:t>
            </a:r>
          </a:p>
          <a:p>
            <a:pPr defTabSz="914400" fontAlgn="base">
              <a:buFont typeface="Wingdings" panose="05000000000000000000" pitchFamily="2" charset="2"/>
              <a:buChar char="§"/>
            </a:pPr>
            <a:r>
              <a:rPr lang="en-US" sz="2400" dirty="0"/>
              <a:t> Reduced unit count by removing a floor from the apartment  </a:t>
            </a:r>
          </a:p>
          <a:p>
            <a:pPr marL="0" indent="0" defTabSz="914400" fontAlgn="base">
              <a:spcBef>
                <a:spcPts val="0"/>
              </a:spcBef>
              <a:spcAft>
                <a:spcPts val="600"/>
              </a:spcAft>
              <a:buNone/>
            </a:pPr>
            <a:r>
              <a:rPr lang="en-US" sz="2400" dirty="0"/>
              <a:t>    buildings (except for senior building)</a:t>
            </a:r>
          </a:p>
          <a:p>
            <a:pPr defTabSz="914400" fontAlgn="base">
              <a:spcAft>
                <a:spcPts val="600"/>
              </a:spcAft>
              <a:buFont typeface="Wingdings" panose="05000000000000000000" pitchFamily="2" charset="2"/>
              <a:buChar char="§"/>
            </a:pPr>
            <a:r>
              <a:rPr lang="en-US" sz="2400" dirty="0"/>
              <a:t> Added courtyards, pocket parks and backyards </a:t>
            </a:r>
          </a:p>
          <a:p>
            <a:pPr defTabSz="914400" fontAlgn="base">
              <a:spcAft>
                <a:spcPts val="600"/>
              </a:spcAft>
              <a:buFont typeface="Wingdings" panose="05000000000000000000" pitchFamily="2" charset="2"/>
              <a:buChar char="§"/>
            </a:pPr>
            <a:r>
              <a:rPr lang="en-US" sz="2400" dirty="0"/>
              <a:t> Reduced market rate townhomes</a:t>
            </a:r>
          </a:p>
          <a:p>
            <a:pPr defTabSz="914400" fontAlgn="base">
              <a:spcAft>
                <a:spcPts val="600"/>
              </a:spcAft>
              <a:buFont typeface="Wingdings" panose="05000000000000000000" pitchFamily="2" charset="2"/>
              <a:buChar char="§"/>
            </a:pPr>
            <a:r>
              <a:rPr lang="en-US" sz="2400" dirty="0"/>
              <a:t> Dedicated private space for senior recreation</a:t>
            </a:r>
          </a:p>
          <a:p>
            <a:pPr defTabSz="914400" fontAlgn="base">
              <a:spcAft>
                <a:spcPts val="600"/>
              </a:spcAft>
              <a:buFont typeface="Wingdings" panose="05000000000000000000" pitchFamily="2" charset="2"/>
              <a:buChar char="§"/>
            </a:pPr>
            <a:r>
              <a:rPr lang="en-US" sz="2400" dirty="0"/>
              <a:t> Added storage space for apartment residents</a:t>
            </a:r>
          </a:p>
          <a:p>
            <a:pPr marL="0" indent="0" defTabSz="914400" fontAlgn="base">
              <a:spcAft>
                <a:spcPts val="600"/>
              </a:spcAft>
              <a:buNone/>
            </a:pPr>
            <a:endParaRPr lang="en-US" sz="2000" dirty="0"/>
          </a:p>
        </p:txBody>
      </p:sp>
      <p:sp>
        <p:nvSpPr>
          <p:cNvPr id="4" name="Slide Number Placeholder 3"/>
          <p:cNvSpPr>
            <a:spLocks noGrp="1"/>
          </p:cNvSpPr>
          <p:nvPr>
            <p:ph type="sldNum" sz="quarter" idx="12"/>
          </p:nvPr>
        </p:nvSpPr>
        <p:spPr/>
        <p:txBody>
          <a:bodyPr/>
          <a:lstStyle/>
          <a:p>
            <a:fld id="{87500D8B-4701-D645-8278-5D2AD4357A25}" type="slidenum">
              <a:rPr lang="en-US" smtClean="0"/>
              <a:pPr/>
              <a:t>7</a:t>
            </a:fld>
            <a:endParaRPr lang="en-US" dirty="0"/>
          </a:p>
        </p:txBody>
      </p:sp>
    </p:spTree>
    <p:extLst>
      <p:ext uri="{BB962C8B-B14F-4D97-AF65-F5344CB8AC3E}">
        <p14:creationId xmlns:p14="http://schemas.microsoft.com/office/powerpoint/2010/main" val="669596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3610" y="385447"/>
            <a:ext cx="7886700" cy="1044274"/>
          </a:xfrm>
        </p:spPr>
        <p:txBody>
          <a:bodyPr>
            <a:normAutofit/>
          </a:bodyPr>
          <a:lstStyle/>
          <a:p>
            <a:r>
              <a:rPr lang="en-US" sz="3600" b="1" dirty="0">
                <a:solidFill>
                  <a:srgbClr val="2B5F76"/>
                </a:solidFill>
                <a:latin typeface="Calibri" panose="020F0502020204030204" pitchFamily="34" charset="0"/>
              </a:rPr>
              <a:t>GREEN SPACE</a:t>
            </a:r>
            <a:endParaRPr lang="en-US" sz="3600" dirty="0">
              <a:latin typeface="Calibri" panose="020F0502020204030204" pitchFamily="34" charset="0"/>
            </a:endParaRPr>
          </a:p>
        </p:txBody>
      </p:sp>
      <p:sp>
        <p:nvSpPr>
          <p:cNvPr id="3" name="Content Placeholder 2"/>
          <p:cNvSpPr>
            <a:spLocks noGrp="1"/>
          </p:cNvSpPr>
          <p:nvPr>
            <p:ph idx="1"/>
          </p:nvPr>
        </p:nvSpPr>
        <p:spPr>
          <a:xfrm>
            <a:off x="553776" y="1647026"/>
            <a:ext cx="8036448" cy="4351338"/>
          </a:xfrm>
        </p:spPr>
        <p:txBody>
          <a:bodyPr>
            <a:normAutofit/>
          </a:bodyPr>
          <a:lstStyle/>
          <a:p>
            <a:pPr marL="0" indent="0">
              <a:spcAft>
                <a:spcPts val="1200"/>
              </a:spcAft>
              <a:buNone/>
            </a:pPr>
            <a:r>
              <a:rPr lang="en-US" sz="3000" dirty="0"/>
              <a:t>All residents will have </a:t>
            </a:r>
            <a:r>
              <a:rPr lang="en-US" sz="3000" b="1" i="1" dirty="0">
                <a:solidFill>
                  <a:schemeClr val="accent1">
                    <a:lumMod val="50000"/>
                  </a:schemeClr>
                </a:solidFill>
              </a:rPr>
              <a:t>direct access to green space </a:t>
            </a:r>
            <a:r>
              <a:rPr lang="en-US" sz="3000" dirty="0"/>
              <a:t>via:</a:t>
            </a:r>
          </a:p>
          <a:p>
            <a:pPr lvl="1" algn="just">
              <a:spcAft>
                <a:spcPts val="600"/>
              </a:spcAft>
              <a:buFont typeface="Wingdings" panose="05000000000000000000" pitchFamily="2" charset="2"/>
              <a:buChar char="§"/>
            </a:pPr>
            <a:r>
              <a:rPr lang="en-US" sz="3000" dirty="0"/>
              <a:t> Courtyards</a:t>
            </a:r>
          </a:p>
          <a:p>
            <a:pPr lvl="1" algn="just">
              <a:spcAft>
                <a:spcPts val="600"/>
              </a:spcAft>
              <a:buFont typeface="Wingdings" panose="05000000000000000000" pitchFamily="2" charset="2"/>
              <a:buChar char="§"/>
            </a:pPr>
            <a:r>
              <a:rPr lang="en-US" sz="3000" dirty="0"/>
              <a:t> Central park</a:t>
            </a:r>
          </a:p>
          <a:p>
            <a:pPr lvl="1" algn="just">
              <a:spcAft>
                <a:spcPts val="600"/>
              </a:spcAft>
              <a:buFont typeface="Wingdings" panose="05000000000000000000" pitchFamily="2" charset="2"/>
              <a:buChar char="§"/>
            </a:pPr>
            <a:r>
              <a:rPr lang="en-US" sz="3000" dirty="0"/>
              <a:t> Linear park</a:t>
            </a:r>
          </a:p>
          <a:p>
            <a:pPr lvl="1" algn="just">
              <a:spcAft>
                <a:spcPts val="600"/>
              </a:spcAft>
              <a:buFont typeface="Wingdings" panose="05000000000000000000" pitchFamily="2" charset="2"/>
              <a:buChar char="§"/>
            </a:pPr>
            <a:r>
              <a:rPr lang="en-US" sz="3000" dirty="0"/>
              <a:t> Pocket parks</a:t>
            </a:r>
          </a:p>
          <a:p>
            <a:pPr lvl="1" algn="just">
              <a:spcAft>
                <a:spcPts val="600"/>
              </a:spcAft>
              <a:buFont typeface="Wingdings" panose="05000000000000000000" pitchFamily="2" charset="2"/>
              <a:buChar char="§"/>
            </a:pPr>
            <a:r>
              <a:rPr lang="en-US" sz="3000" dirty="0"/>
              <a:t> Backyards</a:t>
            </a:r>
          </a:p>
          <a:p>
            <a:pPr algn="just">
              <a:spcBef>
                <a:spcPts val="0"/>
              </a:spcBef>
            </a:pPr>
            <a:endParaRPr lang="en-US" sz="3400" b="1" i="1" dirty="0">
              <a:solidFill>
                <a:schemeClr val="accent1">
                  <a:lumMod val="75000"/>
                </a:schemeClr>
              </a:solidFill>
            </a:endParaRPr>
          </a:p>
          <a:p>
            <a:endParaRPr lang="en-US" sz="2400" b="1" i="1" dirty="0">
              <a:solidFill>
                <a:schemeClr val="accent1">
                  <a:lumMod val="75000"/>
                </a:schemeClr>
              </a:solidFill>
            </a:endParaRPr>
          </a:p>
        </p:txBody>
      </p:sp>
      <p:sp>
        <p:nvSpPr>
          <p:cNvPr id="4" name="Slide Number Placeholder 3"/>
          <p:cNvSpPr>
            <a:spLocks noGrp="1"/>
          </p:cNvSpPr>
          <p:nvPr>
            <p:ph type="sldNum" sz="quarter" idx="12"/>
          </p:nvPr>
        </p:nvSpPr>
        <p:spPr/>
        <p:txBody>
          <a:bodyPr/>
          <a:lstStyle/>
          <a:p>
            <a:fld id="{87500D8B-4701-D645-8278-5D2AD4357A25}" type="slidenum">
              <a:rPr lang="en-US" smtClean="0"/>
              <a:pPr/>
              <a:t>8</a:t>
            </a:fld>
            <a:endParaRPr lang="en-US" dirty="0"/>
          </a:p>
        </p:txBody>
      </p:sp>
    </p:spTree>
    <p:extLst>
      <p:ext uri="{BB962C8B-B14F-4D97-AF65-F5344CB8AC3E}">
        <p14:creationId xmlns:p14="http://schemas.microsoft.com/office/powerpoint/2010/main" val="1550208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3930" y="446407"/>
            <a:ext cx="7886700" cy="1044274"/>
          </a:xfrm>
        </p:spPr>
        <p:txBody>
          <a:bodyPr>
            <a:normAutofit/>
          </a:bodyPr>
          <a:lstStyle/>
          <a:p>
            <a:r>
              <a:rPr lang="en-US" sz="3600" b="1" dirty="0">
                <a:solidFill>
                  <a:srgbClr val="2B5F76"/>
                </a:solidFill>
                <a:latin typeface="Calibri" panose="020F0502020204030204" pitchFamily="34" charset="0"/>
              </a:rPr>
              <a:t>AMENITIES</a:t>
            </a:r>
            <a:endParaRPr lang="en-US" sz="3600" dirty="0">
              <a:latin typeface="Calibri" panose="020F0502020204030204" pitchFamily="34" charset="0"/>
            </a:endParaRPr>
          </a:p>
        </p:txBody>
      </p:sp>
      <p:sp>
        <p:nvSpPr>
          <p:cNvPr id="3" name="Content Placeholder 2"/>
          <p:cNvSpPr>
            <a:spLocks noGrp="1"/>
          </p:cNvSpPr>
          <p:nvPr>
            <p:ph idx="1"/>
          </p:nvPr>
        </p:nvSpPr>
        <p:spPr>
          <a:xfrm>
            <a:off x="628650" y="1707207"/>
            <a:ext cx="7886700" cy="4351338"/>
          </a:xfrm>
        </p:spPr>
        <p:txBody>
          <a:bodyPr>
            <a:normAutofit lnSpcReduction="10000"/>
          </a:bodyPr>
          <a:lstStyle/>
          <a:p>
            <a:pPr>
              <a:buFont typeface="Wingdings" panose="05000000000000000000" pitchFamily="2" charset="2"/>
              <a:buChar char="§"/>
            </a:pPr>
            <a:r>
              <a:rPr lang="en-US" sz="2400" dirty="0"/>
              <a:t> Retail on Sumner Street can accommodate an assortment of   </a:t>
            </a:r>
          </a:p>
          <a:p>
            <a:pPr marL="0" indent="0">
              <a:spcBef>
                <a:spcPts val="0"/>
              </a:spcBef>
              <a:spcAft>
                <a:spcPts val="600"/>
              </a:spcAft>
              <a:buNone/>
            </a:pPr>
            <a:r>
              <a:rPr lang="en-US" sz="2400" dirty="0"/>
              <a:t>    preferred uses</a:t>
            </a:r>
          </a:p>
          <a:p>
            <a:pPr>
              <a:buFont typeface="Wingdings" panose="05000000000000000000" pitchFamily="2" charset="2"/>
              <a:buChar char="§"/>
            </a:pPr>
            <a:r>
              <a:rPr lang="en-US" sz="2400" dirty="0"/>
              <a:t>  All apartment buildings will contain either a fitness room, </a:t>
            </a:r>
          </a:p>
          <a:p>
            <a:pPr marL="0" indent="0">
              <a:spcBef>
                <a:spcPts val="0"/>
              </a:spcBef>
              <a:spcAft>
                <a:spcPts val="600"/>
              </a:spcAft>
              <a:buNone/>
            </a:pPr>
            <a:r>
              <a:rPr lang="en-US" sz="2400" dirty="0"/>
              <a:t>    computer center or multi-purpose room</a:t>
            </a:r>
          </a:p>
          <a:p>
            <a:pPr>
              <a:spcAft>
                <a:spcPts val="600"/>
              </a:spcAft>
              <a:buFont typeface="Wingdings" panose="05000000000000000000" pitchFamily="2" charset="2"/>
              <a:buChar char="§"/>
            </a:pPr>
            <a:r>
              <a:rPr lang="en-US" sz="2400" dirty="0"/>
              <a:t>  Community service center to be built on site</a:t>
            </a:r>
          </a:p>
          <a:p>
            <a:pPr>
              <a:spcAft>
                <a:spcPts val="600"/>
              </a:spcAft>
              <a:buFont typeface="Wingdings" panose="05000000000000000000" pitchFamily="2" charset="2"/>
              <a:buChar char="§"/>
            </a:pPr>
            <a:r>
              <a:rPr lang="en-US" sz="2400" dirty="0"/>
              <a:t>  Feedback today to be gathered on:</a:t>
            </a:r>
          </a:p>
          <a:p>
            <a:pPr lvl="1">
              <a:spcAft>
                <a:spcPts val="600"/>
              </a:spcAft>
              <a:buFont typeface="Courier New" panose="02070309020205020404" pitchFamily="49" charset="0"/>
              <a:buChar char="o"/>
            </a:pPr>
            <a:r>
              <a:rPr lang="en-US" sz="2400" i="1" dirty="0"/>
              <a:t> </a:t>
            </a:r>
            <a:r>
              <a:rPr lang="en-US" sz="2400" dirty="0"/>
              <a:t>Historical Character </a:t>
            </a:r>
          </a:p>
          <a:p>
            <a:pPr lvl="1">
              <a:spcAft>
                <a:spcPts val="600"/>
              </a:spcAft>
              <a:buFont typeface="Courier New" panose="02070309020205020404" pitchFamily="49" charset="0"/>
              <a:buChar char="o"/>
            </a:pPr>
            <a:r>
              <a:rPr lang="en-US" sz="2400" dirty="0"/>
              <a:t> Rooftops</a:t>
            </a:r>
          </a:p>
          <a:p>
            <a:pPr lvl="1">
              <a:spcAft>
                <a:spcPts val="600"/>
              </a:spcAft>
              <a:buFont typeface="Courier New" panose="02070309020205020404" pitchFamily="49" charset="0"/>
              <a:buChar char="o"/>
            </a:pPr>
            <a:r>
              <a:rPr lang="en-US" sz="2400" dirty="0"/>
              <a:t> Public Spaces</a:t>
            </a:r>
          </a:p>
          <a:p>
            <a:pPr lvl="1">
              <a:spcAft>
                <a:spcPts val="600"/>
              </a:spcAft>
              <a:buFont typeface="Courier New" panose="02070309020205020404" pitchFamily="49" charset="0"/>
              <a:buChar char="o"/>
            </a:pPr>
            <a:r>
              <a:rPr lang="en-US" sz="2400" dirty="0"/>
              <a:t> Courtyards</a:t>
            </a:r>
          </a:p>
          <a:p>
            <a:endParaRPr lang="en-US" dirty="0"/>
          </a:p>
          <a:p>
            <a:endParaRPr lang="en-US" dirty="0"/>
          </a:p>
        </p:txBody>
      </p:sp>
      <p:sp>
        <p:nvSpPr>
          <p:cNvPr id="4" name="Slide Number Placeholder 3"/>
          <p:cNvSpPr>
            <a:spLocks noGrp="1"/>
          </p:cNvSpPr>
          <p:nvPr>
            <p:ph type="sldNum" sz="quarter" idx="12"/>
          </p:nvPr>
        </p:nvSpPr>
        <p:spPr/>
        <p:txBody>
          <a:bodyPr/>
          <a:lstStyle/>
          <a:p>
            <a:fld id="{87500D8B-4701-D645-8278-5D2AD4357A25}" type="slidenum">
              <a:rPr lang="en-US" smtClean="0"/>
              <a:pPr/>
              <a:t>9</a:t>
            </a:fld>
            <a:endParaRPr lang="en-US" dirty="0"/>
          </a:p>
        </p:txBody>
      </p:sp>
    </p:spTree>
    <p:extLst>
      <p:ext uri="{BB962C8B-B14F-4D97-AF65-F5344CB8AC3E}">
        <p14:creationId xmlns:p14="http://schemas.microsoft.com/office/powerpoint/2010/main" val="465135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3450" y="405767"/>
            <a:ext cx="7886700" cy="1044274"/>
          </a:xfrm>
        </p:spPr>
        <p:txBody>
          <a:bodyPr>
            <a:normAutofit/>
          </a:bodyPr>
          <a:lstStyle/>
          <a:p>
            <a:r>
              <a:rPr lang="en-US" sz="3600" b="1" dirty="0">
                <a:solidFill>
                  <a:srgbClr val="2B5F76"/>
                </a:solidFill>
                <a:latin typeface="Calibri" panose="020F0502020204030204" pitchFamily="34" charset="0"/>
              </a:rPr>
              <a:t>BUILDING ARCHITECTURE</a:t>
            </a:r>
            <a:endParaRPr lang="en-US" sz="3600" b="1" dirty="0">
              <a:latin typeface="Calibri" panose="020F0502020204030204" pitchFamily="34" charset="0"/>
            </a:endParaRPr>
          </a:p>
        </p:txBody>
      </p:sp>
      <p:sp>
        <p:nvSpPr>
          <p:cNvPr id="3" name="Content Placeholder 2"/>
          <p:cNvSpPr>
            <a:spLocks noGrp="1"/>
          </p:cNvSpPr>
          <p:nvPr>
            <p:ph idx="1"/>
          </p:nvPr>
        </p:nvSpPr>
        <p:spPr>
          <a:xfrm>
            <a:off x="775504" y="1622425"/>
            <a:ext cx="7592992" cy="4351338"/>
          </a:xfrm>
        </p:spPr>
        <p:txBody>
          <a:bodyPr>
            <a:normAutofit/>
          </a:bodyPr>
          <a:lstStyle/>
          <a:p>
            <a:pPr>
              <a:spcAft>
                <a:spcPts val="600"/>
              </a:spcAft>
              <a:buFont typeface="Wingdings" panose="05000000000000000000" pitchFamily="2" charset="2"/>
              <a:buChar char="§"/>
            </a:pPr>
            <a:r>
              <a:rPr lang="en-US" sz="2600" dirty="0"/>
              <a:t> Future apartment floor plans</a:t>
            </a:r>
          </a:p>
          <a:p>
            <a:pPr lvl="1">
              <a:buFont typeface="Courier New" panose="02070309020205020404" pitchFamily="49" charset="0"/>
              <a:buChar char="o"/>
            </a:pPr>
            <a:r>
              <a:rPr lang="en-US" sz="2600" i="1" dirty="0"/>
              <a:t> </a:t>
            </a:r>
            <a:r>
              <a:rPr lang="en-US" sz="2600" dirty="0"/>
              <a:t>Proposed unit square footage is equal or greater      </a:t>
            </a:r>
          </a:p>
          <a:p>
            <a:pPr marL="342900" lvl="1" indent="0">
              <a:spcBef>
                <a:spcPts val="0"/>
              </a:spcBef>
              <a:buNone/>
            </a:pPr>
            <a:r>
              <a:rPr lang="en-US" sz="2600" dirty="0"/>
              <a:t>    than existing </a:t>
            </a:r>
          </a:p>
          <a:p>
            <a:pPr marL="342900" lvl="1" indent="0">
              <a:spcBef>
                <a:spcPts val="0"/>
              </a:spcBef>
              <a:spcAft>
                <a:spcPts val="600"/>
              </a:spcAft>
              <a:buNone/>
            </a:pPr>
            <a:endParaRPr lang="en-US" sz="1300" dirty="0"/>
          </a:p>
          <a:p>
            <a:pPr>
              <a:buFont typeface="Wingdings" panose="05000000000000000000" pitchFamily="2" charset="2"/>
              <a:buChar char="§"/>
            </a:pPr>
            <a:r>
              <a:rPr lang="en-US" sz="2600" dirty="0"/>
              <a:t> Building facades highlight inclusion of some full and      </a:t>
            </a:r>
          </a:p>
          <a:p>
            <a:pPr marL="0" indent="0">
              <a:spcBef>
                <a:spcPts val="0"/>
              </a:spcBef>
              <a:buNone/>
            </a:pPr>
            <a:r>
              <a:rPr lang="en-US" sz="2600" dirty="0"/>
              <a:t>   half balconies</a:t>
            </a:r>
          </a:p>
          <a:p>
            <a:pPr marL="0" indent="0">
              <a:spcBef>
                <a:spcPts val="0"/>
              </a:spcBef>
              <a:spcAft>
                <a:spcPts val="600"/>
              </a:spcAft>
              <a:buNone/>
            </a:pPr>
            <a:endParaRPr lang="en-US" sz="1300" dirty="0"/>
          </a:p>
          <a:p>
            <a:pPr>
              <a:buFont typeface="Wingdings" panose="05000000000000000000" pitchFamily="2" charset="2"/>
              <a:buChar char="§"/>
            </a:pPr>
            <a:r>
              <a:rPr lang="en-US" sz="2600" dirty="0"/>
              <a:t> Parking garages </a:t>
            </a:r>
          </a:p>
          <a:p>
            <a:pPr marL="0" indent="0">
              <a:buNone/>
            </a:pPr>
            <a:endParaRPr lang="en-US" sz="1300" dirty="0"/>
          </a:p>
          <a:p>
            <a:pPr>
              <a:spcAft>
                <a:spcPts val="600"/>
              </a:spcAft>
              <a:buFont typeface="Wingdings" panose="05000000000000000000" pitchFamily="2" charset="2"/>
              <a:buChar char="§"/>
            </a:pPr>
            <a:r>
              <a:rPr lang="en-US" sz="2600" dirty="0"/>
              <a:t> Residential storage in garage</a:t>
            </a:r>
          </a:p>
          <a:p>
            <a:pPr>
              <a:spcAft>
                <a:spcPts val="600"/>
              </a:spcAft>
            </a:pPr>
            <a:endParaRPr lang="en-US" sz="2400" dirty="0"/>
          </a:p>
          <a:p>
            <a:endParaRPr lang="en-US" sz="2400" dirty="0"/>
          </a:p>
        </p:txBody>
      </p:sp>
      <p:sp>
        <p:nvSpPr>
          <p:cNvPr id="4" name="Slide Number Placeholder 3"/>
          <p:cNvSpPr>
            <a:spLocks noGrp="1"/>
          </p:cNvSpPr>
          <p:nvPr>
            <p:ph type="sldNum" sz="quarter" idx="12"/>
          </p:nvPr>
        </p:nvSpPr>
        <p:spPr/>
        <p:txBody>
          <a:bodyPr/>
          <a:lstStyle/>
          <a:p>
            <a:fld id="{87500D8B-4701-D645-8278-5D2AD4357A25}" type="slidenum">
              <a:rPr lang="en-US" smtClean="0"/>
              <a:pPr/>
              <a:t>10</a:t>
            </a:fld>
            <a:endParaRPr lang="en-US" dirty="0"/>
          </a:p>
        </p:txBody>
      </p:sp>
    </p:spTree>
    <p:extLst>
      <p:ext uri="{BB962C8B-B14F-4D97-AF65-F5344CB8AC3E}">
        <p14:creationId xmlns:p14="http://schemas.microsoft.com/office/powerpoint/2010/main" val="2835899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3930" y="446407"/>
            <a:ext cx="7886700" cy="1044274"/>
          </a:xfrm>
        </p:spPr>
        <p:txBody>
          <a:bodyPr>
            <a:normAutofit/>
          </a:bodyPr>
          <a:lstStyle/>
          <a:p>
            <a:r>
              <a:rPr lang="en-US" sz="3600" b="1" dirty="0">
                <a:solidFill>
                  <a:srgbClr val="2B5F76"/>
                </a:solidFill>
                <a:latin typeface="Calibri" panose="020F0502020204030204" pitchFamily="34" charset="0"/>
              </a:rPr>
              <a:t>OTHER PLAN COMPONENTS</a:t>
            </a:r>
            <a:endParaRPr lang="en-US" sz="3600" dirty="0">
              <a:latin typeface="Calibri" panose="020F0502020204030204" pitchFamily="34" charset="0"/>
            </a:endParaRPr>
          </a:p>
        </p:txBody>
      </p:sp>
      <p:sp>
        <p:nvSpPr>
          <p:cNvPr id="3" name="Content Placeholder 2"/>
          <p:cNvSpPr>
            <a:spLocks noGrp="1"/>
          </p:cNvSpPr>
          <p:nvPr>
            <p:ph idx="1"/>
          </p:nvPr>
        </p:nvSpPr>
        <p:spPr>
          <a:xfrm>
            <a:off x="680832" y="1686887"/>
            <a:ext cx="7886700" cy="4351338"/>
          </a:xfrm>
        </p:spPr>
        <p:txBody>
          <a:bodyPr>
            <a:normAutofit/>
          </a:bodyPr>
          <a:lstStyle/>
          <a:p>
            <a:pPr>
              <a:buFont typeface="Wingdings" panose="05000000000000000000" pitchFamily="2" charset="2"/>
              <a:buChar char="§"/>
            </a:pPr>
            <a:r>
              <a:rPr lang="en-US" sz="2800" dirty="0"/>
              <a:t> Street improvement to address increased traffic</a:t>
            </a:r>
          </a:p>
          <a:p>
            <a:pPr marL="0" indent="0">
              <a:spcAft>
                <a:spcPts val="600"/>
              </a:spcAft>
              <a:buNone/>
            </a:pPr>
            <a:endParaRPr lang="en-US" sz="1300" dirty="0"/>
          </a:p>
          <a:p>
            <a:pPr>
              <a:spcBef>
                <a:spcPts val="0"/>
              </a:spcBef>
              <a:buFont typeface="Wingdings" panose="05000000000000000000" pitchFamily="2" charset="2"/>
              <a:buChar char="§"/>
            </a:pPr>
            <a:r>
              <a:rPr lang="en-US" sz="2800" dirty="0"/>
              <a:t> Apartment buildings will have laundry rooms or in      </a:t>
            </a:r>
          </a:p>
          <a:p>
            <a:pPr marL="0" indent="0">
              <a:spcBef>
                <a:spcPts val="0"/>
              </a:spcBef>
              <a:buNone/>
            </a:pPr>
            <a:r>
              <a:rPr lang="en-US" sz="2800" dirty="0"/>
              <a:t>   unit washer/dryer</a:t>
            </a:r>
          </a:p>
          <a:p>
            <a:pPr marL="0" indent="0">
              <a:spcBef>
                <a:spcPts val="0"/>
              </a:spcBef>
              <a:spcAft>
                <a:spcPts val="600"/>
              </a:spcAft>
              <a:buNone/>
            </a:pPr>
            <a:endParaRPr lang="en-US" sz="1300" dirty="0"/>
          </a:p>
          <a:p>
            <a:pPr>
              <a:spcBef>
                <a:spcPts val="0"/>
              </a:spcBef>
              <a:buFont typeface="Wingdings" panose="05000000000000000000" pitchFamily="2" charset="2"/>
              <a:buChar char="§"/>
            </a:pPr>
            <a:r>
              <a:rPr lang="en-US" sz="2800" dirty="0"/>
              <a:t> Historical markers and signage </a:t>
            </a:r>
          </a:p>
          <a:p>
            <a:pPr>
              <a:spcAft>
                <a:spcPts val="600"/>
              </a:spcAft>
              <a:buFont typeface="Wingdings" panose="05000000000000000000" pitchFamily="2" charset="2"/>
              <a:buChar char="§"/>
            </a:pPr>
            <a:endParaRPr lang="en-US" sz="1300" dirty="0"/>
          </a:p>
          <a:p>
            <a:pPr>
              <a:spcBef>
                <a:spcPts val="0"/>
              </a:spcBef>
              <a:buFont typeface="Wingdings" panose="05000000000000000000" pitchFamily="2" charset="2"/>
              <a:buChar char="§"/>
            </a:pPr>
            <a:r>
              <a:rPr lang="en-US" sz="2800" dirty="0"/>
              <a:t> Utility costs included in rent for replacement public       </a:t>
            </a:r>
          </a:p>
          <a:p>
            <a:pPr marL="0" indent="0">
              <a:spcBef>
                <a:spcPts val="0"/>
              </a:spcBef>
              <a:buNone/>
            </a:pPr>
            <a:r>
              <a:rPr lang="en-US" sz="2800" dirty="0"/>
              <a:t>   housing units</a:t>
            </a:r>
          </a:p>
          <a:p>
            <a:pPr marL="0" indent="0">
              <a:spcBef>
                <a:spcPts val="0"/>
              </a:spcBef>
              <a:buNone/>
            </a:pPr>
            <a:endParaRPr lang="en-US" sz="1200" dirty="0"/>
          </a:p>
          <a:p>
            <a:pPr>
              <a:spcAft>
                <a:spcPts val="600"/>
              </a:spcAft>
              <a:buFont typeface="Wingdings" panose="05000000000000000000" pitchFamily="2" charset="2"/>
              <a:buChar char="§"/>
            </a:pPr>
            <a:r>
              <a:rPr lang="en-US" sz="2800" dirty="0"/>
              <a:t> Active on-site property management</a:t>
            </a:r>
          </a:p>
          <a:p>
            <a:pPr marL="0" indent="0">
              <a:spcAft>
                <a:spcPts val="600"/>
              </a:spcAft>
              <a:buNone/>
            </a:pPr>
            <a:endParaRPr lang="en-US" sz="2400" dirty="0"/>
          </a:p>
          <a:p>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87500D8B-4701-D645-8278-5D2AD4357A25}" type="slidenum">
              <a:rPr lang="en-US" smtClean="0"/>
              <a:pPr/>
              <a:t>11</a:t>
            </a:fld>
            <a:endParaRPr lang="en-US" dirty="0"/>
          </a:p>
        </p:txBody>
      </p:sp>
    </p:spTree>
    <p:extLst>
      <p:ext uri="{BB962C8B-B14F-4D97-AF65-F5344CB8AC3E}">
        <p14:creationId xmlns:p14="http://schemas.microsoft.com/office/powerpoint/2010/main" val="29762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8183" y="334905"/>
            <a:ext cx="8576840" cy="1044274"/>
          </a:xfrm>
        </p:spPr>
        <p:txBody>
          <a:bodyPr>
            <a:noAutofit/>
          </a:bodyPr>
          <a:lstStyle/>
          <a:p>
            <a:r>
              <a:rPr lang="en-US" sz="3600" b="1" dirty="0">
                <a:solidFill>
                  <a:srgbClr val="2B5F76"/>
                </a:solidFill>
                <a:latin typeface="Calibri" panose="020F0502020204030204" pitchFamily="34" charset="0"/>
              </a:rPr>
              <a:t>STAYING CONNECTED DURING RELOCATION</a:t>
            </a:r>
            <a:endParaRPr lang="en-US" sz="3600" b="1" dirty="0">
              <a:latin typeface="Calibri" panose="020F0502020204030204" pitchFamily="34" charset="0"/>
            </a:endParaRPr>
          </a:p>
        </p:txBody>
      </p:sp>
      <p:sp>
        <p:nvSpPr>
          <p:cNvPr id="3" name="Content Placeholder 2"/>
          <p:cNvSpPr>
            <a:spLocks noGrp="1"/>
          </p:cNvSpPr>
          <p:nvPr>
            <p:ph idx="1"/>
          </p:nvPr>
        </p:nvSpPr>
        <p:spPr>
          <a:xfrm>
            <a:off x="628650" y="1365923"/>
            <a:ext cx="8353304" cy="5150624"/>
          </a:xfrm>
        </p:spPr>
        <p:txBody>
          <a:bodyPr>
            <a:normAutofit fontScale="32500" lnSpcReduction="20000"/>
          </a:bodyPr>
          <a:lstStyle/>
          <a:p>
            <a:pPr>
              <a:spcAft>
                <a:spcPts val="1000"/>
              </a:spcAft>
              <a:buFont typeface="Wingdings" panose="05000000000000000000" pitchFamily="2" charset="2"/>
              <a:buChar char="§"/>
            </a:pPr>
            <a:r>
              <a:rPr lang="en-US" sz="6800" dirty="0"/>
              <a:t> Send residents updated information via direct mail</a:t>
            </a:r>
          </a:p>
          <a:p>
            <a:pPr>
              <a:lnSpc>
                <a:spcPct val="120000"/>
              </a:lnSpc>
              <a:buFont typeface="Wingdings" panose="05000000000000000000" pitchFamily="2" charset="2"/>
              <a:buChar char="§"/>
            </a:pPr>
            <a:r>
              <a:rPr lang="en-US" sz="6800" dirty="0"/>
              <a:t> Continue updating Barry Farm Redevelopment website </a:t>
            </a:r>
          </a:p>
          <a:p>
            <a:pPr marL="0" indent="0">
              <a:lnSpc>
                <a:spcPct val="120000"/>
              </a:lnSpc>
              <a:spcBef>
                <a:spcPts val="0"/>
              </a:spcBef>
              <a:spcAft>
                <a:spcPts val="1000"/>
              </a:spcAft>
              <a:buNone/>
            </a:pPr>
            <a:r>
              <a:rPr lang="en-US" sz="6800" dirty="0"/>
              <a:t>    (</a:t>
            </a:r>
            <a:r>
              <a:rPr lang="en-US" sz="6800" dirty="0">
                <a:hlinkClick r:id="rId3"/>
              </a:rPr>
              <a:t>http://barryfarmredevelopment.org/</a:t>
            </a:r>
            <a:r>
              <a:rPr lang="en-US" sz="6800" dirty="0"/>
              <a:t>)</a:t>
            </a:r>
          </a:p>
          <a:p>
            <a:pPr>
              <a:spcAft>
                <a:spcPts val="1000"/>
              </a:spcAft>
              <a:buFont typeface="Wingdings" panose="05000000000000000000" pitchFamily="2" charset="2"/>
              <a:buChar char="§"/>
            </a:pPr>
            <a:r>
              <a:rPr lang="en-US" sz="6800" dirty="0"/>
              <a:t> Launch Barry Farm Facebook Page</a:t>
            </a:r>
          </a:p>
          <a:p>
            <a:pPr>
              <a:spcAft>
                <a:spcPts val="1000"/>
              </a:spcAft>
              <a:buFont typeface="Wingdings" panose="05000000000000000000" pitchFamily="2" charset="2"/>
              <a:buChar char="§"/>
            </a:pPr>
            <a:r>
              <a:rPr lang="en-US" sz="6800" dirty="0"/>
              <a:t> Activate Community Leaders</a:t>
            </a:r>
          </a:p>
          <a:p>
            <a:pPr>
              <a:spcAft>
                <a:spcPts val="1000"/>
              </a:spcAft>
              <a:buFont typeface="Wingdings" panose="05000000000000000000" pitchFamily="2" charset="2"/>
              <a:buChar char="§"/>
            </a:pPr>
            <a:r>
              <a:rPr lang="en-US" sz="6800" dirty="0"/>
              <a:t> Continue resident events</a:t>
            </a:r>
          </a:p>
          <a:p>
            <a:pPr marL="1028700" lvl="1" indent="-571500">
              <a:spcAft>
                <a:spcPts val="1000"/>
              </a:spcAft>
              <a:buFont typeface="Courier New" panose="02070309020205020404" pitchFamily="49" charset="0"/>
              <a:buChar char="o"/>
            </a:pPr>
            <a:r>
              <a:rPr lang="en-US" sz="6800" dirty="0"/>
              <a:t>Annual Barry Farm Day &amp; Back to School Drive</a:t>
            </a:r>
          </a:p>
          <a:p>
            <a:pPr marL="1028700" lvl="1" indent="-571500">
              <a:spcAft>
                <a:spcPts val="1000"/>
              </a:spcAft>
              <a:buFont typeface="Courier New" panose="02070309020205020404" pitchFamily="49" charset="0"/>
              <a:buChar char="o"/>
            </a:pPr>
            <a:r>
              <a:rPr lang="en-US" sz="6800" dirty="0"/>
              <a:t>Holiday Parties</a:t>
            </a:r>
          </a:p>
          <a:p>
            <a:pPr marL="1028700" lvl="1" indent="-571500">
              <a:spcAft>
                <a:spcPts val="1000"/>
              </a:spcAft>
              <a:buFont typeface="Courier New" panose="02070309020205020404" pitchFamily="49" charset="0"/>
              <a:buChar char="o"/>
            </a:pPr>
            <a:r>
              <a:rPr lang="en-US" sz="6800" dirty="0"/>
              <a:t>Host NeighborUp Events</a:t>
            </a:r>
          </a:p>
          <a:p>
            <a:pPr>
              <a:spcAft>
                <a:spcPts val="1000"/>
              </a:spcAft>
              <a:buFont typeface="Wingdings" panose="05000000000000000000" pitchFamily="2" charset="2"/>
              <a:buChar char="§"/>
            </a:pPr>
            <a:r>
              <a:rPr lang="en-US" sz="6800" dirty="0"/>
              <a:t> Share information at key locations, such as the Barry Farm Rec Center</a:t>
            </a:r>
          </a:p>
          <a:p>
            <a:endParaRPr lang="en-US" sz="2400" dirty="0"/>
          </a:p>
        </p:txBody>
      </p:sp>
      <p:sp>
        <p:nvSpPr>
          <p:cNvPr id="4" name="Slide Number Placeholder 3"/>
          <p:cNvSpPr>
            <a:spLocks noGrp="1"/>
          </p:cNvSpPr>
          <p:nvPr>
            <p:ph type="sldNum" sz="quarter" idx="12"/>
          </p:nvPr>
        </p:nvSpPr>
        <p:spPr/>
        <p:txBody>
          <a:bodyPr/>
          <a:lstStyle/>
          <a:p>
            <a:fld id="{87500D8B-4701-D645-8278-5D2AD4357A25}" type="slidenum">
              <a:rPr lang="en-US" smtClean="0"/>
              <a:pPr/>
              <a:t>12</a:t>
            </a:fld>
            <a:endParaRPr lang="en-US" dirty="0"/>
          </a:p>
        </p:txBody>
      </p:sp>
    </p:spTree>
    <p:extLst>
      <p:ext uri="{BB962C8B-B14F-4D97-AF65-F5344CB8AC3E}">
        <p14:creationId xmlns:p14="http://schemas.microsoft.com/office/powerpoint/2010/main" val="1380361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4090" y="426180"/>
            <a:ext cx="7886700" cy="1044274"/>
          </a:xfrm>
        </p:spPr>
        <p:txBody>
          <a:bodyPr>
            <a:normAutofit/>
          </a:bodyPr>
          <a:lstStyle/>
          <a:p>
            <a:r>
              <a:rPr lang="en-US" sz="3600" b="1" dirty="0">
                <a:solidFill>
                  <a:srgbClr val="2B5F76"/>
                </a:solidFill>
                <a:latin typeface="Calibri" panose="020F0502020204030204" pitchFamily="34" charset="0"/>
              </a:rPr>
              <a:t>RESIDENT RETURN CAMPAIGN</a:t>
            </a:r>
            <a:endParaRPr lang="en-US" sz="3600" b="1" dirty="0">
              <a:latin typeface="Calibri" panose="020F0502020204030204" pitchFamily="34" charset="0"/>
            </a:endParaRPr>
          </a:p>
        </p:txBody>
      </p:sp>
      <p:sp>
        <p:nvSpPr>
          <p:cNvPr id="3" name="Content Placeholder 2"/>
          <p:cNvSpPr>
            <a:spLocks noGrp="1"/>
          </p:cNvSpPr>
          <p:nvPr>
            <p:ph idx="1"/>
          </p:nvPr>
        </p:nvSpPr>
        <p:spPr>
          <a:xfrm>
            <a:off x="628650" y="1470454"/>
            <a:ext cx="8157004" cy="4727146"/>
          </a:xfrm>
        </p:spPr>
        <p:txBody>
          <a:bodyPr>
            <a:normAutofit/>
          </a:bodyPr>
          <a:lstStyle/>
          <a:p>
            <a:pPr>
              <a:buFont typeface="Wingdings" panose="05000000000000000000" pitchFamily="2" charset="2"/>
              <a:buChar char="§"/>
            </a:pPr>
            <a:r>
              <a:rPr lang="en-US" sz="2400" dirty="0"/>
              <a:t> Mix of communications style, including standard mail,  </a:t>
            </a:r>
          </a:p>
          <a:p>
            <a:pPr marL="0" indent="0">
              <a:spcBef>
                <a:spcPts val="0"/>
              </a:spcBef>
              <a:buNone/>
            </a:pPr>
            <a:r>
              <a:rPr lang="en-US" sz="2400" dirty="0"/>
              <a:t>    robocalls, flyers, Barry Farm redevelopment Facebook page,  </a:t>
            </a:r>
          </a:p>
          <a:p>
            <a:pPr marL="0" indent="0">
              <a:spcBef>
                <a:spcPts val="0"/>
              </a:spcBef>
              <a:spcAft>
                <a:spcPts val="1200"/>
              </a:spcAft>
              <a:buNone/>
            </a:pPr>
            <a:r>
              <a:rPr lang="en-US" sz="2400" dirty="0"/>
              <a:t>    TV ads,  etc.  </a:t>
            </a:r>
          </a:p>
          <a:p>
            <a:pPr>
              <a:buFont typeface="Wingdings" panose="05000000000000000000" pitchFamily="2" charset="2"/>
              <a:buChar char="§"/>
            </a:pPr>
            <a:r>
              <a:rPr lang="en-US" sz="2400" dirty="0"/>
              <a:t> No requirements more stringent than public housing       </a:t>
            </a:r>
          </a:p>
          <a:p>
            <a:pPr marL="0" indent="0">
              <a:spcBef>
                <a:spcPts val="0"/>
              </a:spcBef>
              <a:spcAft>
                <a:spcPts val="1200"/>
              </a:spcAft>
              <a:buNone/>
            </a:pPr>
            <a:r>
              <a:rPr lang="en-US" sz="2400" dirty="0"/>
              <a:t>    standards</a:t>
            </a:r>
          </a:p>
          <a:p>
            <a:pPr>
              <a:buFont typeface="Wingdings" panose="05000000000000000000" pitchFamily="2" charset="2"/>
              <a:buChar char="§"/>
            </a:pPr>
            <a:r>
              <a:rPr lang="en-US" sz="2400" dirty="0"/>
              <a:t> Being current with repayment qualifies as being lease </a:t>
            </a:r>
          </a:p>
          <a:p>
            <a:pPr marL="0" indent="0">
              <a:spcBef>
                <a:spcPts val="0"/>
              </a:spcBef>
              <a:spcAft>
                <a:spcPts val="1200"/>
              </a:spcAft>
              <a:buNone/>
            </a:pPr>
            <a:r>
              <a:rPr lang="en-US" sz="2400" dirty="0"/>
              <a:t>    compliant</a:t>
            </a:r>
          </a:p>
          <a:p>
            <a:pPr>
              <a:buFont typeface="Wingdings" panose="05000000000000000000" pitchFamily="2" charset="2"/>
              <a:buChar char="§"/>
            </a:pPr>
            <a:r>
              <a:rPr lang="en-US" sz="2400" dirty="0"/>
              <a:t> Sharing available resources with residents, to help them with  </a:t>
            </a:r>
          </a:p>
          <a:p>
            <a:pPr marL="0" indent="0">
              <a:spcBef>
                <a:spcPts val="0"/>
              </a:spcBef>
              <a:spcAft>
                <a:spcPts val="1200"/>
              </a:spcAft>
              <a:buNone/>
            </a:pPr>
            <a:r>
              <a:rPr lang="en-US" sz="2400" dirty="0"/>
              <a:t>    financial literacy </a:t>
            </a:r>
          </a:p>
          <a:p>
            <a:pPr>
              <a:spcAft>
                <a:spcPts val="600"/>
              </a:spcAft>
            </a:pPr>
            <a:endParaRPr lang="en-US" sz="3800" dirty="0"/>
          </a:p>
          <a:p>
            <a:endParaRPr lang="en-US" sz="2400" dirty="0"/>
          </a:p>
        </p:txBody>
      </p:sp>
      <p:sp>
        <p:nvSpPr>
          <p:cNvPr id="4" name="Slide Number Placeholder 3"/>
          <p:cNvSpPr>
            <a:spLocks noGrp="1"/>
          </p:cNvSpPr>
          <p:nvPr>
            <p:ph type="sldNum" sz="quarter" idx="12"/>
          </p:nvPr>
        </p:nvSpPr>
        <p:spPr/>
        <p:txBody>
          <a:bodyPr/>
          <a:lstStyle/>
          <a:p>
            <a:fld id="{87500D8B-4701-D645-8278-5D2AD4357A25}" type="slidenum">
              <a:rPr lang="en-US" smtClean="0"/>
              <a:pPr/>
              <a:t>13</a:t>
            </a:fld>
            <a:endParaRPr lang="en-US" dirty="0"/>
          </a:p>
        </p:txBody>
      </p:sp>
    </p:spTree>
    <p:extLst>
      <p:ext uri="{BB962C8B-B14F-4D97-AF65-F5344CB8AC3E}">
        <p14:creationId xmlns:p14="http://schemas.microsoft.com/office/powerpoint/2010/main" val="3010290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738C80-49D5-9740-B155-E54F5F0E6947}"/>
              </a:ext>
            </a:extLst>
          </p:cNvPr>
          <p:cNvSpPr>
            <a:spLocks noGrp="1"/>
          </p:cNvSpPr>
          <p:nvPr>
            <p:ph idx="1"/>
          </p:nvPr>
        </p:nvSpPr>
        <p:spPr/>
        <p:txBody>
          <a:bodyPr/>
          <a:lstStyle/>
          <a:p>
            <a:pPr marL="514350" indent="-514350">
              <a:buFont typeface="+mj-lt"/>
              <a:buAutoNum type="arabicPeriod"/>
            </a:pPr>
            <a:r>
              <a:rPr lang="en-US" sz="3000" dirty="0"/>
              <a:t>Site Plan Changes + Streetscape</a:t>
            </a:r>
          </a:p>
          <a:p>
            <a:pPr marL="514350" indent="-514350">
              <a:buFont typeface="+mj-lt"/>
              <a:buAutoNum type="arabicPeriod"/>
            </a:pPr>
            <a:endParaRPr lang="en-US" sz="3000" dirty="0"/>
          </a:p>
          <a:p>
            <a:pPr marL="514350" indent="-514350">
              <a:buFont typeface="+mj-lt"/>
              <a:buAutoNum type="arabicPeriod"/>
            </a:pPr>
            <a:r>
              <a:rPr lang="en-US" sz="3000" dirty="0"/>
              <a:t>Building Architecture + Floorplans</a:t>
            </a:r>
          </a:p>
          <a:p>
            <a:pPr marL="514350" indent="-514350">
              <a:buFont typeface="+mj-lt"/>
              <a:buAutoNum type="arabicPeriod"/>
            </a:pPr>
            <a:endParaRPr lang="en-US" sz="3000" dirty="0"/>
          </a:p>
          <a:p>
            <a:pPr marL="514350" indent="-514350">
              <a:buFont typeface="+mj-lt"/>
              <a:buAutoNum type="arabicPeriod"/>
            </a:pPr>
            <a:r>
              <a:rPr lang="en-US" sz="3000" dirty="0"/>
              <a:t>Open Space + Amenity Options</a:t>
            </a:r>
          </a:p>
          <a:p>
            <a:pPr marL="0" indent="0">
              <a:buNone/>
            </a:pPr>
            <a:endParaRPr lang="en-US" sz="3000" dirty="0"/>
          </a:p>
          <a:p>
            <a:endParaRPr lang="en-US" sz="3000" dirty="0"/>
          </a:p>
          <a:p>
            <a:pPr algn="ctr"/>
            <a:endParaRPr lang="en-US" sz="3000" dirty="0"/>
          </a:p>
          <a:p>
            <a:endParaRPr lang="en-US" dirty="0"/>
          </a:p>
        </p:txBody>
      </p:sp>
      <p:sp>
        <p:nvSpPr>
          <p:cNvPr id="4" name="Slide Number Placeholder 3">
            <a:extLst>
              <a:ext uri="{FF2B5EF4-FFF2-40B4-BE49-F238E27FC236}">
                <a16:creationId xmlns:a16="http://schemas.microsoft.com/office/drawing/2014/main" id="{CF46DECF-E228-9B46-930B-28A88DF3AEFC}"/>
              </a:ext>
            </a:extLst>
          </p:cNvPr>
          <p:cNvSpPr>
            <a:spLocks noGrp="1"/>
          </p:cNvSpPr>
          <p:nvPr>
            <p:ph type="sldNum" sz="quarter" idx="12"/>
          </p:nvPr>
        </p:nvSpPr>
        <p:spPr/>
        <p:txBody>
          <a:bodyPr/>
          <a:lstStyle/>
          <a:p>
            <a:fld id="{87500D8B-4701-D645-8278-5D2AD4357A25}" type="slidenum">
              <a:rPr lang="en-US" smtClean="0"/>
              <a:pPr/>
              <a:t>14</a:t>
            </a:fld>
            <a:endParaRPr lang="en-US" dirty="0"/>
          </a:p>
        </p:txBody>
      </p:sp>
      <p:sp>
        <p:nvSpPr>
          <p:cNvPr id="5" name="Title 4">
            <a:extLst>
              <a:ext uri="{FF2B5EF4-FFF2-40B4-BE49-F238E27FC236}">
                <a16:creationId xmlns:a16="http://schemas.microsoft.com/office/drawing/2014/main" id="{0AC24678-8469-2B47-BFD5-8B89DDF8957C}"/>
              </a:ext>
            </a:extLst>
          </p:cNvPr>
          <p:cNvSpPr txBox="1">
            <a:spLocks noGrp="1"/>
          </p:cNvSpPr>
          <p:nvPr>
            <p:ph type="title"/>
          </p:nvPr>
        </p:nvSpPr>
        <p:spPr>
          <a:xfrm>
            <a:off x="1020535" y="559141"/>
            <a:ext cx="7886700" cy="590931"/>
          </a:xfrm>
          <a:prstGeom prst="rect">
            <a:avLst/>
          </a:prstGeom>
          <a:noFill/>
        </p:spPr>
        <p:txBody>
          <a:bodyPr wrap="square" rtlCol="0">
            <a:spAutoFit/>
          </a:bodyPr>
          <a:lstStyle/>
          <a:p>
            <a:r>
              <a:rPr lang="en-US" sz="3600" b="1" dirty="0">
                <a:solidFill>
                  <a:srgbClr val="2B5F76"/>
                </a:solidFill>
                <a:latin typeface="Calibri" panose="020F0502020204030204" pitchFamily="34" charset="0"/>
              </a:rPr>
              <a:t>DESIGN STATIONS</a:t>
            </a:r>
          </a:p>
        </p:txBody>
      </p:sp>
    </p:spTree>
    <p:extLst>
      <p:ext uri="{BB962C8B-B14F-4D97-AF65-F5344CB8AC3E}">
        <p14:creationId xmlns:p14="http://schemas.microsoft.com/office/powerpoint/2010/main" val="2438191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738C80-49D5-9740-B155-E54F5F0E6947}"/>
              </a:ext>
            </a:extLst>
          </p:cNvPr>
          <p:cNvSpPr>
            <a:spLocks noGrp="1"/>
          </p:cNvSpPr>
          <p:nvPr>
            <p:ph idx="1"/>
          </p:nvPr>
        </p:nvSpPr>
        <p:spPr/>
        <p:txBody>
          <a:bodyPr/>
          <a:lstStyle/>
          <a:p>
            <a:pPr marL="0" indent="0" algn="ctr">
              <a:buNone/>
            </a:pPr>
            <a:endParaRPr lang="en-US" sz="3000" dirty="0"/>
          </a:p>
          <a:p>
            <a:pPr marL="0" indent="0" algn="ctr">
              <a:buNone/>
            </a:pPr>
            <a:endParaRPr lang="en-US" sz="3000" dirty="0"/>
          </a:p>
          <a:p>
            <a:pPr marL="0" indent="0" algn="ctr">
              <a:buNone/>
            </a:pPr>
            <a:r>
              <a:rPr lang="en-US" sz="3000" dirty="0"/>
              <a:t>Meeting 5: </a:t>
            </a:r>
            <a:r>
              <a:rPr lang="en-US" sz="3000" b="1" dirty="0"/>
              <a:t>Monday, October 22nd</a:t>
            </a:r>
          </a:p>
          <a:p>
            <a:pPr marL="0" indent="0" algn="ctr">
              <a:buNone/>
            </a:pPr>
            <a:r>
              <a:rPr lang="en-US" sz="3000" b="1" dirty="0"/>
              <a:t>Barry Farm Recreation Center</a:t>
            </a:r>
          </a:p>
          <a:p>
            <a:pPr marL="0" indent="0" algn="ctr">
              <a:buNone/>
            </a:pPr>
            <a:endParaRPr lang="en-US" sz="3000" dirty="0"/>
          </a:p>
          <a:p>
            <a:pPr algn="ctr"/>
            <a:endParaRPr lang="en-US" sz="3000" dirty="0"/>
          </a:p>
          <a:p>
            <a:endParaRPr lang="en-US" dirty="0"/>
          </a:p>
        </p:txBody>
      </p:sp>
      <p:sp>
        <p:nvSpPr>
          <p:cNvPr id="4" name="Slide Number Placeholder 3">
            <a:extLst>
              <a:ext uri="{FF2B5EF4-FFF2-40B4-BE49-F238E27FC236}">
                <a16:creationId xmlns:a16="http://schemas.microsoft.com/office/drawing/2014/main" id="{CF46DECF-E228-9B46-930B-28A88DF3AEFC}"/>
              </a:ext>
            </a:extLst>
          </p:cNvPr>
          <p:cNvSpPr>
            <a:spLocks noGrp="1"/>
          </p:cNvSpPr>
          <p:nvPr>
            <p:ph type="sldNum" sz="quarter" idx="12"/>
          </p:nvPr>
        </p:nvSpPr>
        <p:spPr/>
        <p:txBody>
          <a:bodyPr/>
          <a:lstStyle/>
          <a:p>
            <a:fld id="{87500D8B-4701-D645-8278-5D2AD4357A25}" type="slidenum">
              <a:rPr lang="en-US" smtClean="0"/>
              <a:pPr/>
              <a:t>15</a:t>
            </a:fld>
            <a:endParaRPr lang="en-US" dirty="0"/>
          </a:p>
        </p:txBody>
      </p:sp>
      <p:sp>
        <p:nvSpPr>
          <p:cNvPr id="5" name="Title 4">
            <a:extLst>
              <a:ext uri="{FF2B5EF4-FFF2-40B4-BE49-F238E27FC236}">
                <a16:creationId xmlns:a16="http://schemas.microsoft.com/office/drawing/2014/main" id="{0AC24678-8469-2B47-BFD5-8B89DDF8957C}"/>
              </a:ext>
            </a:extLst>
          </p:cNvPr>
          <p:cNvSpPr txBox="1">
            <a:spLocks noGrp="1"/>
          </p:cNvSpPr>
          <p:nvPr>
            <p:ph type="title"/>
          </p:nvPr>
        </p:nvSpPr>
        <p:spPr>
          <a:xfrm>
            <a:off x="1020535" y="559141"/>
            <a:ext cx="7886700" cy="590931"/>
          </a:xfrm>
          <a:prstGeom prst="rect">
            <a:avLst/>
          </a:prstGeom>
          <a:noFill/>
        </p:spPr>
        <p:txBody>
          <a:bodyPr wrap="square" rtlCol="0">
            <a:spAutoFit/>
          </a:bodyPr>
          <a:lstStyle/>
          <a:p>
            <a:r>
              <a:rPr lang="en-US" sz="3600" b="1" dirty="0">
                <a:solidFill>
                  <a:srgbClr val="2B5F76"/>
                </a:solidFill>
                <a:latin typeface="Calibri" panose="020F0502020204030204" pitchFamily="34" charset="0"/>
              </a:rPr>
              <a:t>NEXT STEPS</a:t>
            </a:r>
          </a:p>
        </p:txBody>
      </p:sp>
    </p:spTree>
    <p:extLst>
      <p:ext uri="{BB962C8B-B14F-4D97-AF65-F5344CB8AC3E}">
        <p14:creationId xmlns:p14="http://schemas.microsoft.com/office/powerpoint/2010/main" val="2089434208"/>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9522</TotalTime>
  <Words>913</Words>
  <Application>Microsoft Office PowerPoint</Application>
  <PresentationFormat>On-screen Show (4:3)</PresentationFormat>
  <Paragraphs>182</Paragraphs>
  <Slides>15</Slides>
  <Notes>11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Arial</vt:lpstr>
      <vt:lpstr>Avenir LT Std 35 Light</vt:lpstr>
      <vt:lpstr>Calibri</vt:lpstr>
      <vt:lpstr>Calibri Light</vt:lpstr>
      <vt:lpstr>Century Gothic</vt:lpstr>
      <vt:lpstr>Courier New</vt:lpstr>
      <vt:lpstr>Wingdings</vt:lpstr>
      <vt:lpstr>Custom Design</vt:lpstr>
      <vt:lpstr>Office Theme</vt:lpstr>
      <vt:lpstr>MOVING FORWARD AT BARRY FARM:       </vt:lpstr>
      <vt:lpstr>INTRODUCTIONS – BARRY FARM TEAM</vt:lpstr>
      <vt:lpstr>COMMUNITY ENGAGEMENT PROCESS </vt:lpstr>
      <vt:lpstr>DC COURT OF APPEALS DECISION</vt:lpstr>
      <vt:lpstr>PowerPoint Presentation</vt:lpstr>
      <vt:lpstr>TONIGHT’S OBJECTIVES</vt:lpstr>
      <vt:lpstr>REFINED MASTER PLAN</vt:lpstr>
      <vt:lpstr>GREEN SPACE</vt:lpstr>
      <vt:lpstr>AMENITIES</vt:lpstr>
      <vt:lpstr>BUILDING ARCHITECTURE</vt:lpstr>
      <vt:lpstr>OTHER PLAN COMPONENTS</vt:lpstr>
      <vt:lpstr>STAYING CONNECTED DURING RELOCATION</vt:lpstr>
      <vt:lpstr>RESIDENT RETURN CAMPAIGN</vt:lpstr>
      <vt:lpstr>DESIGN STATIONS</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BARRY FARM DEVELOPMENT &amp; PHASING UPDATE</dc:title>
  <dc:creator>McHale, Aimee (EOM)</dc:creator>
  <cp:lastModifiedBy>Denise Nelson Robinson</cp:lastModifiedBy>
  <cp:revision>475</cp:revision>
  <cp:lastPrinted>2018-09-06T17:00:01Z</cp:lastPrinted>
  <dcterms:created xsi:type="dcterms:W3CDTF">2016-09-07T23:24:25Z</dcterms:created>
  <dcterms:modified xsi:type="dcterms:W3CDTF">2018-10-10T19:19:20Z</dcterms:modified>
</cp:coreProperties>
</file>